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5"/>
  </p:notesMasterIdLst>
  <p:handoutMasterIdLst>
    <p:handoutMasterId r:id="rId26"/>
  </p:handoutMasterIdLst>
  <p:sldIdLst>
    <p:sldId id="314" r:id="rId5"/>
    <p:sldId id="326" r:id="rId6"/>
    <p:sldId id="327" r:id="rId7"/>
    <p:sldId id="315" r:id="rId8"/>
    <p:sldId id="316" r:id="rId9"/>
    <p:sldId id="317" r:id="rId10"/>
    <p:sldId id="328" r:id="rId11"/>
    <p:sldId id="319" r:id="rId12"/>
    <p:sldId id="330" r:id="rId13"/>
    <p:sldId id="329" r:id="rId14"/>
    <p:sldId id="331" r:id="rId15"/>
    <p:sldId id="332" r:id="rId16"/>
    <p:sldId id="335" r:id="rId17"/>
    <p:sldId id="339" r:id="rId18"/>
    <p:sldId id="338" r:id="rId19"/>
    <p:sldId id="336" r:id="rId20"/>
    <p:sldId id="337" r:id="rId21"/>
    <p:sldId id="333" r:id="rId22"/>
    <p:sldId id="334" r:id="rId23"/>
    <p:sldId id="32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47">
          <p15:clr>
            <a:srgbClr val="A4A3A4"/>
          </p15:clr>
        </p15:guide>
        <p15:guide id="2" pos="39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9E9A95"/>
    <a:srgbClr val="382E25"/>
    <a:srgbClr val="C17945"/>
    <a:srgbClr val="31526A"/>
    <a:srgbClr val="690304"/>
    <a:srgbClr val="252626"/>
    <a:srgbClr val="A6A6A6"/>
    <a:srgbClr val="C6BFBB"/>
    <a:srgbClr val="EDEBE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15" autoAdjust="0"/>
    <p:restoredTop sz="94604" autoAdjust="0"/>
  </p:normalViewPr>
  <p:slideViewPr>
    <p:cSldViewPr snapToGrid="0" snapToObjects="1">
      <p:cViewPr varScale="1">
        <p:scale>
          <a:sx n="109" d="100"/>
          <a:sy n="109" d="100"/>
        </p:scale>
        <p:origin x="1506" y="126"/>
      </p:cViewPr>
      <p:guideLst>
        <p:guide orient="horz" pos="4247"/>
        <p:guide pos="3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154" d="100"/>
          <a:sy n="154" d="100"/>
        </p:scale>
        <p:origin x="5960"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859BD-4604-2843-976C-9F2DEE3C79DB}" type="datetimeFigureOut">
              <a:rPr lang="en-US" smtClean="0"/>
              <a:t>3/21/2018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B64456-6A4C-DF40-836A-7ED7CB7228F1}" type="slidenum">
              <a:rPr lang="en-US" smtClean="0"/>
              <a:t>‹#›</a:t>
            </a:fld>
            <a:endParaRPr lang="en-US"/>
          </a:p>
        </p:txBody>
      </p:sp>
    </p:spTree>
    <p:extLst>
      <p:ext uri="{BB962C8B-B14F-4D97-AF65-F5344CB8AC3E}">
        <p14:creationId xmlns:p14="http://schemas.microsoft.com/office/powerpoint/2010/main" val="263278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08F45-8DB7-E449-85E4-EC04F96DF3AA}" type="datetimeFigureOut">
              <a:rPr lang="en-US" smtClean="0"/>
              <a:t>3/21/2018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6D261-4ACC-5E49-97C5-9D8FD2D9A3AF}" type="slidenum">
              <a:rPr lang="en-US" smtClean="0"/>
              <a:t>‹#›</a:t>
            </a:fld>
            <a:endParaRPr lang="en-US"/>
          </a:p>
        </p:txBody>
      </p:sp>
    </p:spTree>
    <p:extLst>
      <p:ext uri="{BB962C8B-B14F-4D97-AF65-F5344CB8AC3E}">
        <p14:creationId xmlns:p14="http://schemas.microsoft.com/office/powerpoint/2010/main" val="1947345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502904" y="3688697"/>
            <a:ext cx="7942596" cy="1485992"/>
          </a:xfrm>
        </p:spPr>
        <p:txBody>
          <a:bodyPr anchor="ctr">
            <a:normAutofit/>
          </a:bodyPr>
          <a:lstStyle>
            <a:lvl1pPr>
              <a:lnSpc>
                <a:spcPct val="90000"/>
              </a:lnSpc>
              <a:defRPr sz="4400" b="1" i="0" spc="0" baseline="0">
                <a:solidFill>
                  <a:schemeClr val="bg1"/>
                </a:solidFill>
                <a:latin typeface="Arial"/>
                <a:cs typeface="Arial"/>
              </a:defRPr>
            </a:lvl1pPr>
          </a:lstStyle>
          <a:p>
            <a:r>
              <a:rPr lang="en-US" dirty="0" smtClean="0"/>
              <a:t>Unnecessarily extra long title of presentation</a:t>
            </a:r>
            <a:endParaRPr lang="en-US" dirty="0"/>
          </a:p>
        </p:txBody>
      </p:sp>
      <p:sp>
        <p:nvSpPr>
          <p:cNvPr id="11" name="Text Placeholder 19"/>
          <p:cNvSpPr>
            <a:spLocks noGrp="1"/>
          </p:cNvSpPr>
          <p:nvPr userDrawn="1">
            <p:ph type="body" sz="quarter" idx="10" hasCustomPrompt="1"/>
          </p:nvPr>
        </p:nvSpPr>
        <p:spPr>
          <a:xfrm>
            <a:off x="530694" y="6279762"/>
            <a:ext cx="7734222" cy="370205"/>
          </a:xfrm>
        </p:spPr>
        <p:txBody>
          <a:bodyPr anchor="ctr">
            <a:noAutofit/>
          </a:bodyPr>
          <a:lstStyle>
            <a:lvl1pPr marL="0" indent="0">
              <a:buNone/>
              <a:defRPr sz="1100" b="1" spc="80" baseline="0">
                <a:solidFill>
                  <a:srgbClr val="A6A6A6"/>
                </a:solidFill>
                <a:latin typeface="Arial"/>
                <a:cs typeface="Arial"/>
              </a:defRPr>
            </a:lvl1pPr>
          </a:lstStyle>
          <a:p>
            <a:pPr lvl="0"/>
            <a:r>
              <a:rPr lang="en-US" dirty="0" smtClean="0"/>
              <a:t>INDIANA UNIVERSITY–PURDUE UNIVERSITY INDIANAPOLIS</a:t>
            </a:r>
            <a:endParaRPr lang="en-US" dirty="0"/>
          </a:p>
        </p:txBody>
      </p:sp>
      <p:sp>
        <p:nvSpPr>
          <p:cNvPr id="9" name="Text Placeholder 19"/>
          <p:cNvSpPr>
            <a:spLocks noGrp="1"/>
          </p:cNvSpPr>
          <p:nvPr>
            <p:ph type="body" sz="quarter" idx="11" hasCustomPrompt="1"/>
          </p:nvPr>
        </p:nvSpPr>
        <p:spPr>
          <a:xfrm>
            <a:off x="530694" y="3301283"/>
            <a:ext cx="7914806" cy="336549"/>
          </a:xfrm>
        </p:spPr>
        <p:txBody>
          <a:bodyPr anchor="ctr">
            <a:noAutofit/>
          </a:bodyPr>
          <a:lstStyle>
            <a:lvl1pPr marL="0" indent="0">
              <a:buNone/>
              <a:defRPr sz="1800" b="0" spc="0" baseline="0">
                <a:solidFill>
                  <a:srgbClr val="A6A6A6"/>
                </a:solidFill>
                <a:latin typeface="Arial"/>
                <a:cs typeface="Arial"/>
              </a:defRPr>
            </a:lvl1pPr>
          </a:lstStyle>
          <a:p>
            <a:pPr lvl="0"/>
            <a:r>
              <a:rPr lang="en-US" dirty="0" smtClean="0"/>
              <a:t>SUBHEAD OR NAME OF SCHOOL, DEPARTMENT, OR UNIT</a:t>
            </a:r>
            <a:endParaRPr lang="en-US" dirty="0"/>
          </a:p>
        </p:txBody>
      </p:sp>
      <p:grpSp>
        <p:nvGrpSpPr>
          <p:cNvPr id="13" name="Group 12"/>
          <p:cNvGrpSpPr/>
          <p:nvPr userDrawn="1"/>
        </p:nvGrpSpPr>
        <p:grpSpPr>
          <a:xfrm>
            <a:off x="621014" y="-72571"/>
            <a:ext cx="950609" cy="2766507"/>
            <a:chOff x="633305" y="-72571"/>
            <a:chExt cx="950609" cy="2766507"/>
          </a:xfrm>
        </p:grpSpPr>
        <p:sp>
          <p:nvSpPr>
            <p:cNvPr id="6" name="Rectangle 5"/>
            <p:cNvSpPr/>
            <p:nvPr userDrawn="1"/>
          </p:nvSpPr>
          <p:spPr>
            <a:xfrm>
              <a:off x="633305" y="-72571"/>
              <a:ext cx="950609" cy="276650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triden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8009" y="1730375"/>
              <a:ext cx="634481" cy="800730"/>
            </a:xfrm>
            <a:prstGeom prst="rect">
              <a:avLst/>
            </a:prstGeom>
          </p:spPr>
        </p:pic>
      </p:grpSp>
    </p:spTree>
    <p:extLst>
      <p:ext uri="{BB962C8B-B14F-4D97-AF65-F5344CB8AC3E}">
        <p14:creationId xmlns:p14="http://schemas.microsoft.com/office/powerpoint/2010/main" val="125665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0" name="TextBox 9"/>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1" name="TextBox 10"/>
          <p:cNvSpPr txBox="1"/>
          <p:nvPr userDrawn="1"/>
        </p:nvSpPr>
        <p:spPr>
          <a:xfrm>
            <a:off x="1378689" y="3187345"/>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3416048"/>
            <a:ext cx="6802482" cy="494412"/>
          </a:xfrm>
        </p:spPr>
        <p:txBody>
          <a:bodyPr anchor="ctr">
            <a:noAutofit/>
          </a:bodyPr>
          <a:lstStyle>
            <a:lvl1pPr>
              <a:defRPr sz="4400" b="1" i="0" spc="0" baseline="0">
                <a:solidFill>
                  <a:srgbClr val="FFFFFF"/>
                </a:solidFill>
                <a:latin typeface="Arial"/>
                <a:cs typeface="Arial"/>
              </a:defRPr>
            </a:lvl1pPr>
          </a:lstStyle>
          <a:p>
            <a:r>
              <a:rPr lang="en-US" dirty="0" smtClean="0"/>
              <a:t>Section Heading</a:t>
            </a:r>
            <a:endParaRPr lang="en-US" dirty="0"/>
          </a:p>
        </p:txBody>
      </p:sp>
      <p:sp>
        <p:nvSpPr>
          <p:cNvPr id="20" name="Text Placeholder 19"/>
          <p:cNvSpPr>
            <a:spLocks noGrp="1"/>
          </p:cNvSpPr>
          <p:nvPr>
            <p:ph type="body" sz="quarter" idx="10" hasCustomPrompt="1"/>
          </p:nvPr>
        </p:nvSpPr>
        <p:spPr>
          <a:xfrm>
            <a:off x="526131" y="2945804"/>
            <a:ext cx="3700462" cy="336549"/>
          </a:xfrm>
        </p:spPr>
        <p:txBody>
          <a:bodyPr anchor="ctr">
            <a:noAutofit/>
          </a:bodyPr>
          <a:lstStyle>
            <a:lvl1pPr marL="0" indent="0">
              <a:buNone/>
              <a:defRPr sz="1600" b="1" i="0" spc="50" baseline="0">
                <a:solidFill>
                  <a:srgbClr val="A6A6A6"/>
                </a:solidFill>
                <a:latin typeface="Arial"/>
                <a:cs typeface="Arial"/>
              </a:defRPr>
            </a:lvl1pPr>
          </a:lstStyle>
          <a:p>
            <a:pPr lvl="0"/>
            <a:r>
              <a:rPr lang="en-US" dirty="0" smtClean="0"/>
              <a:t>SECTION NUMBER OR SUBTITLE</a:t>
            </a:r>
            <a:endParaRPr lang="en-US" dirty="0"/>
          </a:p>
        </p:txBody>
      </p:sp>
      <p:sp>
        <p:nvSpPr>
          <p:cNvPr id="4" name="Rectangle 3"/>
          <p:cNvSpPr/>
          <p:nvPr userDrawn="1"/>
        </p:nvSpPr>
        <p:spPr>
          <a:xfrm>
            <a:off x="0" y="2829379"/>
            <a:ext cx="148614" cy="119924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85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0027" y="1012095"/>
            <a:ext cx="8004391" cy="638906"/>
          </a:xfrm>
        </p:spPr>
        <p:txBody>
          <a:bodyPr>
            <a:normAutofit/>
          </a:bodyPr>
          <a:lstStyle>
            <a:lvl1pPr>
              <a:defRPr sz="3200" b="1" i="0" cap="none" spc="0">
                <a:solidFill>
                  <a:srgbClr val="404041"/>
                </a:solidFill>
                <a:latin typeface="Arial"/>
                <a:cs typeface="Arial"/>
              </a:defRPr>
            </a:lvl1pPr>
          </a:lstStyle>
          <a:p>
            <a:r>
              <a:rPr lang="en-US" dirty="0" smtClean="0"/>
              <a:t>Click to edit master title style</a:t>
            </a:r>
            <a:endParaRPr lang="en-US" dirty="0"/>
          </a:p>
        </p:txBody>
      </p:sp>
      <p:sp>
        <p:nvSpPr>
          <p:cNvPr id="5" name="Rectangle 4"/>
          <p:cNvSpPr/>
          <p:nvPr userDrawn="1"/>
        </p:nvSpPr>
        <p:spPr>
          <a:xfrm>
            <a:off x="0" y="107341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Placeholder 19"/>
          <p:cNvSpPr>
            <a:spLocks noGrp="1"/>
          </p:cNvSpPr>
          <p:nvPr>
            <p:ph type="body" sz="quarter" idx="10" hasCustomPrompt="1"/>
          </p:nvPr>
        </p:nvSpPr>
        <p:spPr>
          <a:xfrm>
            <a:off x="5190706" y="237250"/>
            <a:ext cx="3700462" cy="336549"/>
          </a:xfrm>
        </p:spPr>
        <p:txBody>
          <a:bodyPr>
            <a:noAutofit/>
          </a:bodyPr>
          <a:lstStyle>
            <a:lvl1pPr marL="0" indent="0" algn="r">
              <a:buNone/>
              <a:defRPr sz="1100" b="0" i="0" spc="0" baseline="0">
                <a:solidFill>
                  <a:srgbClr val="A6A6A6"/>
                </a:solidFill>
                <a:latin typeface="Arial"/>
                <a:cs typeface="Arial"/>
              </a:defRPr>
            </a:lvl1pPr>
          </a:lstStyle>
          <a:p>
            <a:pPr lvl="0"/>
            <a:r>
              <a:rPr lang="en-US" dirty="0" smtClean="0"/>
              <a:t>SECTION TITLE OR SUBTITLE</a:t>
            </a:r>
            <a:endParaRPr lang="en-US" dirty="0"/>
          </a:p>
        </p:txBody>
      </p:sp>
      <p:sp>
        <p:nvSpPr>
          <p:cNvPr id="4" name="TextBox 3"/>
          <p:cNvSpPr txBox="1"/>
          <p:nvPr userDrawn="1"/>
        </p:nvSpPr>
        <p:spPr>
          <a:xfrm>
            <a:off x="3556000" y="4721412"/>
            <a:ext cx="184666" cy="369332"/>
          </a:xfrm>
          <a:prstGeom prst="rect">
            <a:avLst/>
          </a:prstGeom>
          <a:noFill/>
        </p:spPr>
        <p:txBody>
          <a:bodyPr wrap="none" rtlCol="0">
            <a:spAutoFit/>
          </a:bodyPr>
          <a:lstStyle/>
          <a:p>
            <a:endParaRPr lang="en-US" dirty="0"/>
          </a:p>
        </p:txBody>
      </p:sp>
      <p:sp>
        <p:nvSpPr>
          <p:cNvPr id="7" name="Text Placeholder 2"/>
          <p:cNvSpPr>
            <a:spLocks noGrp="1"/>
          </p:cNvSpPr>
          <p:nvPr>
            <p:ph idx="1" hasCustomPrompt="1"/>
          </p:nvPr>
        </p:nvSpPr>
        <p:spPr>
          <a:xfrm>
            <a:off x="518824" y="1976198"/>
            <a:ext cx="8015594" cy="4119802"/>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smtClean="0"/>
              <a:t>Click to edit master subtitle style</a:t>
            </a:r>
            <a:endParaRPr lang="en-US" dirty="0"/>
          </a:p>
        </p:txBody>
      </p:sp>
      <p:grpSp>
        <p:nvGrpSpPr>
          <p:cNvPr id="23" name="Group 22"/>
          <p:cNvGrpSpPr/>
          <p:nvPr userDrawn="1"/>
        </p:nvGrpSpPr>
        <p:grpSpPr>
          <a:xfrm>
            <a:off x="-30788" y="6336171"/>
            <a:ext cx="9228667" cy="528963"/>
            <a:chOff x="-30788" y="4661517"/>
            <a:chExt cx="9228667" cy="528963"/>
          </a:xfrm>
        </p:grpSpPr>
        <p:sp>
          <p:nvSpPr>
            <p:cNvPr id="24" name="Rectangle 2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6" name="Picture 2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userDrawn="1"/>
          </p:nvSpPr>
          <p:spPr>
            <a:xfrm>
              <a:off x="1030972" y="4800654"/>
              <a:ext cx="3613600" cy="276999"/>
            </a:xfrm>
            <a:prstGeom prst="rect">
              <a:avLst/>
            </a:prstGeom>
            <a:noFill/>
          </p:spPr>
          <p:txBody>
            <a:bodyPr wrap="square" rtlCol="0" anchor="ctr">
              <a:spAutoFit/>
            </a:bodyPr>
            <a:lstStyle/>
            <a:p>
              <a:r>
                <a:rPr lang="en-US" sz="1200" dirty="0" smtClean="0">
                  <a:solidFill>
                    <a:srgbClr val="FFFFFF"/>
                  </a:solidFill>
                </a:rPr>
                <a:t>IUPUI</a:t>
              </a:r>
              <a:endParaRPr lang="en-US" sz="1200" dirty="0">
                <a:solidFill>
                  <a:srgbClr val="FFFFFF"/>
                </a:solidFill>
              </a:endParaRPr>
            </a:p>
          </p:txBody>
        </p:sp>
      </p:grpSp>
    </p:spTree>
    <p:extLst>
      <p:ext uri="{BB962C8B-B14F-4D97-AF65-F5344CB8AC3E}">
        <p14:creationId xmlns:p14="http://schemas.microsoft.com/office/powerpoint/2010/main" val="3682060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25304" y="619181"/>
            <a:ext cx="4560579" cy="1039091"/>
          </a:xfrm>
          <a:prstGeom prst="rect">
            <a:avLst/>
          </a:prstGeom>
        </p:spPr>
        <p:txBody>
          <a:bodyPr vert="horz" lIns="91440" tIns="45720" rIns="91440" bIns="45720" rtlCol="0" anchor="ctr">
            <a:noAutofit/>
          </a:bodyPr>
          <a:lstStyle>
            <a:lvl1pPr>
              <a:defRPr sz="3200" b="1" i="0" spc="0">
                <a:solidFill>
                  <a:srgbClr val="404041"/>
                </a:solidFill>
                <a:latin typeface="Arial"/>
                <a:cs typeface="Arial"/>
              </a:defRPr>
            </a:lvl1pPr>
          </a:lstStyle>
          <a:p>
            <a:r>
              <a:rPr lang="en-US" dirty="0" smtClean="0"/>
              <a:t>Click to edit master title style</a:t>
            </a:r>
            <a:endParaRPr lang="en-US" dirty="0"/>
          </a:p>
        </p:txBody>
      </p:sp>
      <p:sp>
        <p:nvSpPr>
          <p:cNvPr id="8" name="Text Placeholder 2"/>
          <p:cNvSpPr>
            <a:spLocks noGrp="1"/>
          </p:cNvSpPr>
          <p:nvPr>
            <p:ph idx="1"/>
          </p:nvPr>
        </p:nvSpPr>
        <p:spPr>
          <a:xfrm>
            <a:off x="525304" y="1922839"/>
            <a:ext cx="4560579" cy="4169990"/>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404041"/>
                </a:solidFill>
                <a:latin typeface="Arial"/>
                <a:cs typeface="Arial"/>
              </a:defRPr>
            </a:lvl1pPr>
            <a:lvl2pPr marL="742950" indent="-285750">
              <a:lnSpc>
                <a:spcPct val="100000"/>
              </a:lnSpc>
              <a:buFont typeface="Arial"/>
              <a:buChar char="•"/>
              <a:defRPr sz="1800">
                <a:solidFill>
                  <a:srgbClr val="404041"/>
                </a:solidFill>
                <a:latin typeface="Arial"/>
                <a:cs typeface="Arial"/>
              </a:defRPr>
            </a:lvl2pPr>
            <a:lvl3pPr marL="1143000" indent="-228600">
              <a:lnSpc>
                <a:spcPct val="100000"/>
              </a:lnSpc>
              <a:buFont typeface="Arial"/>
              <a:buChar char="•"/>
              <a:defRPr sz="1800">
                <a:solidFill>
                  <a:srgbClr val="404041"/>
                </a:solidFill>
                <a:latin typeface="Arial"/>
                <a:cs typeface="Arial"/>
              </a:defRPr>
            </a:lvl3pPr>
            <a:lvl4pPr marL="1600200" indent="-228600">
              <a:lnSpc>
                <a:spcPct val="100000"/>
              </a:lnSpc>
              <a:buFont typeface="Arial"/>
              <a:buChar char="•"/>
              <a:defRPr sz="1800">
                <a:solidFill>
                  <a:srgbClr val="404041"/>
                </a:solidFill>
                <a:latin typeface="Arial"/>
                <a:cs typeface="Arial"/>
              </a:defRPr>
            </a:lvl4pPr>
            <a:lvl5pPr marL="2057400" indent="-228600">
              <a:lnSpc>
                <a:spcPct val="100000"/>
              </a:lnSpc>
              <a:buFont typeface="Arial"/>
              <a:buChar char="•"/>
              <a:defRPr sz="1800">
                <a:solidFill>
                  <a:srgbClr val="404041"/>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Picture Placeholder 9"/>
          <p:cNvSpPr>
            <a:spLocks noGrp="1"/>
          </p:cNvSpPr>
          <p:nvPr>
            <p:ph type="pic" sz="quarter" idx="10"/>
          </p:nvPr>
        </p:nvSpPr>
        <p:spPr>
          <a:xfrm>
            <a:off x="5573059" y="0"/>
            <a:ext cx="3570941" cy="6858000"/>
          </a:xfrm>
        </p:spPr>
        <p:txBody>
          <a:bodyPr/>
          <a:lstStyle/>
          <a:p>
            <a:r>
              <a:rPr lang="en-US" smtClean="0"/>
              <a:t>Click icon to add picture</a:t>
            </a:r>
            <a:endParaRPr lang="en-US"/>
          </a:p>
        </p:txBody>
      </p:sp>
      <p:sp>
        <p:nvSpPr>
          <p:cNvPr id="17" name="Rectangle 16"/>
          <p:cNvSpPr/>
          <p:nvPr userDrawn="1"/>
        </p:nvSpPr>
        <p:spPr>
          <a:xfrm>
            <a:off x="0" y="649066"/>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black">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30788" y="6336171"/>
            <a:ext cx="9228667" cy="528963"/>
            <a:chOff x="-30788" y="4661517"/>
            <a:chExt cx="9228667" cy="528963"/>
          </a:xfrm>
        </p:grpSpPr>
        <p:sp>
          <p:nvSpPr>
            <p:cNvPr id="24" name="Rectangle 2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6" name="Picture 2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7" name="TextBox 26"/>
            <p:cNvSpPr txBox="1"/>
            <p:nvPr userDrawn="1"/>
          </p:nvSpPr>
          <p:spPr>
            <a:xfrm>
              <a:off x="1030972" y="4800654"/>
              <a:ext cx="3613600" cy="276999"/>
            </a:xfrm>
            <a:prstGeom prst="rect">
              <a:avLst/>
            </a:prstGeom>
            <a:noFill/>
          </p:spPr>
          <p:txBody>
            <a:bodyPr wrap="square" rtlCol="0" anchor="ctr">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FFFFFF"/>
                  </a:solidFill>
                </a:rPr>
                <a:t>IUPUI</a:t>
              </a:r>
            </a:p>
          </p:txBody>
        </p:sp>
      </p:grpSp>
      <p:sp>
        <p:nvSpPr>
          <p:cNvPr id="28" name="Title 1"/>
          <p:cNvSpPr>
            <a:spLocks noGrp="1"/>
          </p:cNvSpPr>
          <p:nvPr>
            <p:ph type="ctrTitle" hasCustomPrompt="1"/>
          </p:nvPr>
        </p:nvSpPr>
        <p:spPr>
          <a:xfrm>
            <a:off x="530027" y="1012095"/>
            <a:ext cx="8004391" cy="638906"/>
          </a:xfrm>
        </p:spPr>
        <p:txBody>
          <a:bodyPr>
            <a:normAutofit/>
          </a:bodyPr>
          <a:lstStyle>
            <a:lvl1pPr>
              <a:defRPr sz="3200" b="1" i="0" cap="none" spc="0">
                <a:solidFill>
                  <a:schemeClr val="bg1"/>
                </a:solidFill>
                <a:latin typeface="Arial"/>
                <a:cs typeface="Arial"/>
              </a:defRPr>
            </a:lvl1pPr>
          </a:lstStyle>
          <a:p>
            <a:r>
              <a:rPr lang="en-US" dirty="0" smtClean="0"/>
              <a:t>Click to edit master title style</a:t>
            </a:r>
            <a:endParaRPr lang="en-US" dirty="0"/>
          </a:p>
        </p:txBody>
      </p:sp>
      <p:sp>
        <p:nvSpPr>
          <p:cNvPr id="29" name="Rectangle 28"/>
          <p:cNvSpPr/>
          <p:nvPr userDrawn="1"/>
        </p:nvSpPr>
        <p:spPr>
          <a:xfrm>
            <a:off x="0" y="107341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 Placeholder 2"/>
          <p:cNvSpPr>
            <a:spLocks noGrp="1"/>
          </p:cNvSpPr>
          <p:nvPr>
            <p:ph idx="1" hasCustomPrompt="1"/>
          </p:nvPr>
        </p:nvSpPr>
        <p:spPr>
          <a:xfrm>
            <a:off x="518824" y="1976198"/>
            <a:ext cx="8015594" cy="4119802"/>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FFFFFF"/>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smtClean="0"/>
              <a:t>Click to edit master subtitle style</a:t>
            </a:r>
            <a:endParaRPr lang="en-US" dirty="0"/>
          </a:p>
        </p:txBody>
      </p:sp>
      <p:sp>
        <p:nvSpPr>
          <p:cNvPr id="32" name="Text Placeholder 19"/>
          <p:cNvSpPr>
            <a:spLocks noGrp="1"/>
          </p:cNvSpPr>
          <p:nvPr>
            <p:ph type="body" sz="quarter" idx="10" hasCustomPrompt="1"/>
          </p:nvPr>
        </p:nvSpPr>
        <p:spPr>
          <a:xfrm>
            <a:off x="5190706" y="237250"/>
            <a:ext cx="3700462" cy="336549"/>
          </a:xfrm>
        </p:spPr>
        <p:txBody>
          <a:bodyPr>
            <a:noAutofit/>
          </a:bodyPr>
          <a:lstStyle>
            <a:lvl1pPr marL="0" indent="0" algn="r">
              <a:buNone/>
              <a:defRPr sz="1100" b="0" i="0" spc="0" baseline="0">
                <a:solidFill>
                  <a:srgbClr val="A6A6A6"/>
                </a:solidFill>
                <a:latin typeface="Arial"/>
                <a:cs typeface="Arial"/>
              </a:defRPr>
            </a:lvl1pPr>
          </a:lstStyle>
          <a:p>
            <a:pPr lvl="0"/>
            <a:r>
              <a:rPr lang="en-US" dirty="0" smtClean="0"/>
              <a:t>SECTION TITLE OR SUBTITLE</a:t>
            </a:r>
            <a:endParaRPr lang="en-US" dirty="0"/>
          </a:p>
        </p:txBody>
      </p:sp>
    </p:spTree>
    <p:extLst>
      <p:ext uri="{BB962C8B-B14F-4D97-AF65-F5344CB8AC3E}">
        <p14:creationId xmlns:p14="http://schemas.microsoft.com/office/powerpoint/2010/main" val="17283514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hoto: black">
    <p:bg>
      <p:bgPr>
        <a:solidFill>
          <a:srgbClr val="252626"/>
        </a:solidFill>
        <a:effectLst/>
      </p:bgPr>
    </p:bg>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5564910" y="0"/>
            <a:ext cx="3570941" cy="6858000"/>
          </a:xfrm>
        </p:spPr>
        <p:txBody>
          <a:bodyPr/>
          <a:lstStyle/>
          <a:p>
            <a:r>
              <a:rPr lang="en-US" smtClean="0"/>
              <a:t>Click icon to add picture</a:t>
            </a:r>
            <a:endParaRPr lang="en-US" dirty="0"/>
          </a:p>
        </p:txBody>
      </p:sp>
      <p:sp>
        <p:nvSpPr>
          <p:cNvPr id="13" name="Rectangle 12"/>
          <p:cNvSpPr/>
          <p:nvPr userDrawn="1"/>
        </p:nvSpPr>
        <p:spPr>
          <a:xfrm>
            <a:off x="-15847" y="649066"/>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userDrawn="1"/>
        </p:nvSpPr>
        <p:spPr>
          <a:xfrm>
            <a:off x="635303" y="6336171"/>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6401517"/>
            <a:ext cx="258207" cy="327725"/>
          </a:xfrm>
          <a:prstGeom prst="rect">
            <a:avLst/>
          </a:prstGeom>
        </p:spPr>
      </p:pic>
      <p:sp>
        <p:nvSpPr>
          <p:cNvPr id="19" name="Title Placeholder 1"/>
          <p:cNvSpPr>
            <a:spLocks noGrp="1"/>
          </p:cNvSpPr>
          <p:nvPr>
            <p:ph type="title" hasCustomPrompt="1"/>
          </p:nvPr>
        </p:nvSpPr>
        <p:spPr>
          <a:xfrm>
            <a:off x="525304" y="619181"/>
            <a:ext cx="4560579" cy="1039091"/>
          </a:xfrm>
          <a:prstGeom prst="rect">
            <a:avLst/>
          </a:prstGeom>
        </p:spPr>
        <p:txBody>
          <a:bodyPr vert="horz" lIns="91440" tIns="45720" rIns="91440" bIns="45720" rtlCol="0" anchor="ctr">
            <a:noAutofit/>
          </a:bodyPr>
          <a:lstStyle>
            <a:lvl1pPr>
              <a:defRPr sz="3200" b="1" i="0" spc="0">
                <a:solidFill>
                  <a:srgbClr val="FFFFFF"/>
                </a:solidFill>
                <a:latin typeface="Arial"/>
                <a:cs typeface="Arial"/>
              </a:defRPr>
            </a:lvl1pPr>
          </a:lstStyle>
          <a:p>
            <a:r>
              <a:rPr lang="en-US" dirty="0" smtClean="0"/>
              <a:t>Click to edit master title style</a:t>
            </a:r>
            <a:endParaRPr lang="en-US" dirty="0"/>
          </a:p>
        </p:txBody>
      </p:sp>
      <p:sp>
        <p:nvSpPr>
          <p:cNvPr id="20" name="Text Placeholder 2"/>
          <p:cNvSpPr>
            <a:spLocks noGrp="1"/>
          </p:cNvSpPr>
          <p:nvPr>
            <p:ph idx="1"/>
          </p:nvPr>
        </p:nvSpPr>
        <p:spPr>
          <a:xfrm>
            <a:off x="525304" y="1922839"/>
            <a:ext cx="4560579" cy="4169990"/>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FFFFFF"/>
                </a:solidFill>
                <a:latin typeface="Arial"/>
                <a:cs typeface="Arial"/>
              </a:defRPr>
            </a:lvl1pPr>
            <a:lvl2pPr marL="742950" indent="-285750">
              <a:lnSpc>
                <a:spcPct val="100000"/>
              </a:lnSpc>
              <a:buFont typeface="Arial"/>
              <a:buChar char="•"/>
              <a:defRPr sz="1800">
                <a:solidFill>
                  <a:srgbClr val="FFFFFF"/>
                </a:solidFill>
                <a:latin typeface="Arial"/>
                <a:cs typeface="Arial"/>
              </a:defRPr>
            </a:lvl2pPr>
            <a:lvl3pPr marL="1143000" indent="-228600">
              <a:lnSpc>
                <a:spcPct val="100000"/>
              </a:lnSpc>
              <a:buFont typeface="Arial"/>
              <a:buChar char="•"/>
              <a:defRPr sz="1800">
                <a:solidFill>
                  <a:srgbClr val="FFFFFF"/>
                </a:solidFill>
                <a:latin typeface="Arial"/>
                <a:cs typeface="Arial"/>
              </a:defRPr>
            </a:lvl3pPr>
            <a:lvl4pPr marL="1600200" indent="-228600">
              <a:lnSpc>
                <a:spcPct val="100000"/>
              </a:lnSpc>
              <a:buFont typeface="Arial"/>
              <a:buChar char="•"/>
              <a:defRPr sz="1800">
                <a:solidFill>
                  <a:srgbClr val="FFFFFF"/>
                </a:solidFill>
                <a:latin typeface="Arial"/>
                <a:cs typeface="Arial"/>
              </a:defRPr>
            </a:lvl4pPr>
            <a:lvl5pPr marL="2057400" indent="-228600">
              <a:lnSpc>
                <a:spcPct val="100000"/>
              </a:lnSpc>
              <a:buFont typeface="Arial"/>
              <a:buChar char="•"/>
              <a:defRPr sz="1800">
                <a:solidFill>
                  <a:srgbClr val="FFFFFF"/>
                </a:solidFill>
                <a:latin typeface="Arial"/>
                <a:cs typeface="Aria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43360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footer: white">
    <p:spTree>
      <p:nvGrpSpPr>
        <p:cNvPr id="1" name=""/>
        <p:cNvGrpSpPr/>
        <p:nvPr/>
      </p:nvGrpSpPr>
      <p:grpSpPr>
        <a:xfrm>
          <a:off x="0" y="0"/>
          <a:ext cx="0" cy="0"/>
          <a:chOff x="0" y="0"/>
          <a:chExt cx="0" cy="0"/>
        </a:xfrm>
      </p:grpSpPr>
      <p:grpSp>
        <p:nvGrpSpPr>
          <p:cNvPr id="17" name="Group 16"/>
          <p:cNvGrpSpPr/>
          <p:nvPr userDrawn="1"/>
        </p:nvGrpSpPr>
        <p:grpSpPr>
          <a:xfrm>
            <a:off x="-30788" y="6336171"/>
            <a:ext cx="9228667" cy="528963"/>
            <a:chOff x="-30788" y="4661517"/>
            <a:chExt cx="9228667" cy="528963"/>
          </a:xfrm>
        </p:grpSpPr>
        <p:sp>
          <p:nvSpPr>
            <p:cNvPr id="18" name="Rectangle 17"/>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 name="Picture 19"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userDrawn="1"/>
          </p:nvSpPr>
          <p:spPr>
            <a:xfrm>
              <a:off x="1030972" y="4800654"/>
              <a:ext cx="3613600" cy="276999"/>
            </a:xfrm>
            <a:prstGeom prst="rect">
              <a:avLst/>
            </a:prstGeom>
            <a:noFill/>
          </p:spPr>
          <p:txBody>
            <a:bodyPr wrap="square" rtlCol="0" anchor="ctr">
              <a:spAutoFit/>
            </a:bodyPr>
            <a:lstStyle/>
            <a:p>
              <a:r>
                <a:rPr lang="en-US" sz="1200" dirty="0" smtClean="0">
                  <a:solidFill>
                    <a:srgbClr val="FFFFFF"/>
                  </a:solidFill>
                </a:rPr>
                <a:t>IUPUI</a:t>
              </a:r>
              <a:endParaRPr lang="en-US" sz="1200" dirty="0">
                <a:solidFill>
                  <a:srgbClr val="FFFFFF"/>
                </a:solidFill>
              </a:endParaRPr>
            </a:p>
          </p:txBody>
        </p:sp>
      </p:grpSp>
    </p:spTree>
    <p:extLst>
      <p:ext uri="{BB962C8B-B14F-4D97-AF65-F5344CB8AC3E}">
        <p14:creationId xmlns:p14="http://schemas.microsoft.com/office/powerpoint/2010/main" val="13156520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13" name="Group 12"/>
          <p:cNvGrpSpPr/>
          <p:nvPr userDrawn="1"/>
        </p:nvGrpSpPr>
        <p:grpSpPr>
          <a:xfrm>
            <a:off x="-30788" y="6336171"/>
            <a:ext cx="9228667" cy="528963"/>
            <a:chOff x="-30788" y="4661517"/>
            <a:chExt cx="9228667" cy="528963"/>
          </a:xfrm>
        </p:grpSpPr>
        <p:sp>
          <p:nvSpPr>
            <p:cNvPr id="17" name="Rectangle 16"/>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9" name="Picture 18"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0" name="TextBox 19"/>
            <p:cNvSpPr txBox="1"/>
            <p:nvPr userDrawn="1"/>
          </p:nvSpPr>
          <p:spPr>
            <a:xfrm>
              <a:off x="1030972" y="4800654"/>
              <a:ext cx="3613600" cy="276999"/>
            </a:xfrm>
            <a:prstGeom prst="rect">
              <a:avLst/>
            </a:prstGeom>
            <a:noFill/>
          </p:spPr>
          <p:txBody>
            <a:bodyPr wrap="square" rtlCol="0" anchor="ctr">
              <a:spAutoFit/>
            </a:bodyPr>
            <a:lstStyle/>
            <a:p>
              <a:r>
                <a:rPr lang="en-US" sz="1200" dirty="0" smtClean="0">
                  <a:solidFill>
                    <a:srgbClr val="FFFFFF"/>
                  </a:solidFill>
                </a:rPr>
                <a:t>IUPUI</a:t>
              </a:r>
              <a:endParaRPr lang="en-US" sz="1200" dirty="0">
                <a:solidFill>
                  <a:srgbClr val="FFFFFF"/>
                </a:solidFill>
              </a:endParaRPr>
            </a:p>
          </p:txBody>
        </p:sp>
      </p:grpSp>
    </p:spTree>
    <p:extLst>
      <p:ext uri="{BB962C8B-B14F-4D97-AF65-F5344CB8AC3E}">
        <p14:creationId xmlns:p14="http://schemas.microsoft.com/office/powerpoint/2010/main" val="7270364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8" name="Text Placeholder 2"/>
          <p:cNvSpPr>
            <a:spLocks noGrp="1"/>
          </p:cNvSpPr>
          <p:nvPr userDrawn="1">
            <p:ph idx="1"/>
          </p:nvPr>
        </p:nvSpPr>
        <p:spPr>
          <a:xfrm>
            <a:off x="536603" y="907197"/>
            <a:ext cx="7859185" cy="3628887"/>
          </a:xfrm>
          <a:prstGeom prst="rect">
            <a:avLst/>
          </a:prstGeom>
        </p:spPr>
        <p:txBody>
          <a:bodyPr vert="horz" lIns="91440" tIns="45720" rIns="91440" bIns="45720" rtlCol="0">
            <a:normAutofit/>
          </a:bodyPr>
          <a:lstStyle>
            <a:lvl1pPr marL="0" indent="0">
              <a:lnSpc>
                <a:spcPct val="100000"/>
              </a:lnSpc>
              <a:buNone/>
              <a:defRPr sz="1800">
                <a:solidFill>
                  <a:schemeClr val="bg1"/>
                </a:solidFill>
                <a:latin typeface="Arial"/>
                <a:cs typeface="Arial"/>
              </a:defRPr>
            </a:lvl1pPr>
            <a:lvl2pPr marL="457200" indent="0">
              <a:lnSpc>
                <a:spcPct val="100000"/>
              </a:lnSpc>
              <a:buNone/>
              <a:defRPr sz="1600">
                <a:solidFill>
                  <a:schemeClr val="bg1"/>
                </a:solidFill>
                <a:latin typeface="Arial"/>
                <a:cs typeface="Arial"/>
              </a:defRPr>
            </a:lvl2pPr>
            <a:lvl3pPr marL="914400" indent="0">
              <a:lnSpc>
                <a:spcPct val="100000"/>
              </a:lnSpc>
              <a:buNone/>
              <a:defRPr sz="1600">
                <a:solidFill>
                  <a:schemeClr val="bg1"/>
                </a:solidFill>
                <a:latin typeface="Arial"/>
                <a:cs typeface="Arial"/>
              </a:defRPr>
            </a:lvl3pPr>
            <a:lvl4pPr marL="1371600" indent="0">
              <a:lnSpc>
                <a:spcPct val="100000"/>
              </a:lnSpc>
              <a:buNone/>
              <a:defRPr sz="1600">
                <a:solidFill>
                  <a:schemeClr val="bg1"/>
                </a:solidFill>
                <a:latin typeface="Arial"/>
                <a:cs typeface="Arial"/>
              </a:defRPr>
            </a:lvl4pPr>
            <a:lvl5pPr>
              <a:lnSpc>
                <a:spcPct val="100000"/>
              </a:lnSpc>
              <a:defRPr sz="1600">
                <a:solidFill>
                  <a:schemeClr val="bg1"/>
                </a:solidFill>
                <a:latin typeface="Arial"/>
                <a:cs typeface="Arial"/>
              </a:defRPr>
            </a:lvl5pPr>
          </a:lstStyle>
          <a:p>
            <a:pPr lvl="0"/>
            <a:r>
              <a:rPr lang="en-US" smtClean="0"/>
              <a:t>Edit Master text styles</a:t>
            </a:r>
          </a:p>
        </p:txBody>
      </p:sp>
      <p:sp>
        <p:nvSpPr>
          <p:cNvPr id="10" name="Rectangle 9"/>
          <p:cNvSpPr/>
          <p:nvPr userDrawn="1"/>
        </p:nvSpPr>
        <p:spPr>
          <a:xfrm>
            <a:off x="-15847" y="907197"/>
            <a:ext cx="82664"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 name="Group 26"/>
          <p:cNvGrpSpPr/>
          <p:nvPr userDrawn="1"/>
        </p:nvGrpSpPr>
        <p:grpSpPr>
          <a:xfrm>
            <a:off x="635303" y="5794349"/>
            <a:ext cx="2551242" cy="1077919"/>
            <a:chOff x="635303" y="4070963"/>
            <a:chExt cx="2551242" cy="1077919"/>
          </a:xfrm>
        </p:grpSpPr>
        <p:sp>
          <p:nvSpPr>
            <p:cNvPr id="28" name="Rectangle 27"/>
            <p:cNvSpPr/>
            <p:nvPr userDrawn="1"/>
          </p:nvSpPr>
          <p:spPr>
            <a:xfrm>
              <a:off x="635303" y="4070963"/>
              <a:ext cx="533859" cy="1077919"/>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9" name="Picture 28"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227" y="4189193"/>
              <a:ext cx="356010" cy="451859"/>
            </a:xfrm>
            <a:prstGeom prst="rect">
              <a:avLst/>
            </a:prstGeom>
          </p:spPr>
        </p:pic>
        <p:pic>
          <p:nvPicPr>
            <p:cNvPr id="30" name="Picture 29" descr="iupui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76234" y="4176250"/>
              <a:ext cx="1810311" cy="687125"/>
            </a:xfrm>
            <a:prstGeom prst="rect">
              <a:avLst/>
            </a:prstGeom>
          </p:spPr>
        </p:pic>
      </p:grpSp>
    </p:spTree>
    <p:extLst>
      <p:ext uri="{BB962C8B-B14F-4D97-AF65-F5344CB8AC3E}">
        <p14:creationId xmlns:p14="http://schemas.microsoft.com/office/powerpoint/2010/main" val="118966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61892" y="846139"/>
            <a:ext cx="6802482"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61892" y="2119918"/>
            <a:ext cx="6802482" cy="428704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69" r:id="rId1"/>
    <p:sldLayoutId id="2147493467" r:id="rId2"/>
    <p:sldLayoutId id="2147493472" r:id="rId3"/>
    <p:sldLayoutId id="2147493457" r:id="rId4"/>
    <p:sldLayoutId id="2147493456" r:id="rId5"/>
    <p:sldLayoutId id="2147493474" r:id="rId6"/>
    <p:sldLayoutId id="2147493475" r:id="rId7"/>
    <p:sldLayoutId id="2147493476" r:id="rId8"/>
    <p:sldLayoutId id="2147493477" r:id="rId9"/>
  </p:sldLayoutIdLst>
  <p:txStyles>
    <p:titleStyle>
      <a:lvl1pPr algn="l" defTabSz="457200" rtl="0" eaLnBrk="1" latinLnBrk="0" hangingPunct="1">
        <a:spcBef>
          <a:spcPct val="0"/>
        </a:spcBef>
        <a:buNone/>
        <a:defRPr sz="3200" b="1" i="0" kern="100" spc="0">
          <a:solidFill>
            <a:schemeClr val="tx1"/>
          </a:solidFill>
          <a:latin typeface="Arial"/>
          <a:ea typeface="+mj-ea"/>
          <a:cs typeface="Arial"/>
        </a:defRPr>
      </a:lvl1pPr>
    </p:titleStyle>
    <p:bodyStyle>
      <a:lvl1pPr marL="342900" indent="-342900" algn="l" defTabSz="457200" rtl="0" eaLnBrk="1" latinLnBrk="0" hangingPunct="1">
        <a:lnSpc>
          <a:spcPct val="100000"/>
        </a:lnSpc>
        <a:spcBef>
          <a:spcPts val="0"/>
        </a:spcBef>
        <a:spcAft>
          <a:spcPts val="180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50" indent="-28575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rds.iupui.edu/point-in-cycl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Tableau Tool for Strategic Enrollment Management</a:t>
            </a:r>
            <a:endParaRPr lang="en-US" dirty="0"/>
          </a:p>
        </p:txBody>
      </p:sp>
      <p:sp>
        <p:nvSpPr>
          <p:cNvPr id="3" name="Text Placeholder 2"/>
          <p:cNvSpPr>
            <a:spLocks noGrp="1"/>
          </p:cNvSpPr>
          <p:nvPr>
            <p:ph type="body" sz="quarter" idx="10"/>
          </p:nvPr>
        </p:nvSpPr>
        <p:spPr/>
        <p:txBody>
          <a:bodyPr/>
          <a:lstStyle/>
          <a:p>
            <a:pPr lvl="0"/>
            <a:r>
              <a:rPr lang="en-US" dirty="0" smtClean="0"/>
              <a:t>IUPUI</a:t>
            </a:r>
            <a:endParaRPr lang="en-US" dirty="0"/>
          </a:p>
        </p:txBody>
      </p:sp>
      <p:sp>
        <p:nvSpPr>
          <p:cNvPr id="4" name="Text Placeholder 3"/>
          <p:cNvSpPr>
            <a:spLocks noGrp="1"/>
          </p:cNvSpPr>
          <p:nvPr>
            <p:ph type="body" sz="quarter" idx="11"/>
          </p:nvPr>
        </p:nvSpPr>
        <p:spPr>
          <a:xfrm>
            <a:off x="648259" y="5006414"/>
            <a:ext cx="7914806" cy="336549"/>
          </a:xfrm>
        </p:spPr>
        <p:txBody>
          <a:bodyPr/>
          <a:lstStyle/>
          <a:p>
            <a:r>
              <a:rPr lang="en-US" dirty="0" smtClean="0"/>
              <a:t>Norma </a:t>
            </a:r>
            <a:r>
              <a:rPr lang="en-US" dirty="0" err="1" smtClean="0"/>
              <a:t>Fewell</a:t>
            </a:r>
            <a:r>
              <a:rPr lang="en-US" dirty="0" smtClean="0"/>
              <a:t>, Wendy Lin, Steve </a:t>
            </a:r>
            <a:r>
              <a:rPr lang="en-US" dirty="0" err="1" smtClean="0"/>
              <a:t>Graunke</a:t>
            </a:r>
            <a:endParaRPr lang="en-US" dirty="0"/>
          </a:p>
        </p:txBody>
      </p:sp>
    </p:spTree>
    <p:extLst>
      <p:ext uri="{BB962C8B-B14F-4D97-AF65-F5344CB8AC3E}">
        <p14:creationId xmlns:p14="http://schemas.microsoft.com/office/powerpoint/2010/main" val="919017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 360 project</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lstStyle/>
          <a:p>
            <a:r>
              <a:rPr lang="en-US" dirty="0" smtClean="0"/>
              <a:t>Help with several decisions</a:t>
            </a:r>
          </a:p>
          <a:p>
            <a:pPr lvl="1"/>
            <a:r>
              <a:rPr lang="en-US" dirty="0" smtClean="0"/>
              <a:t>Enrollment projections</a:t>
            </a:r>
          </a:p>
          <a:p>
            <a:pPr lvl="1"/>
            <a:r>
              <a:rPr lang="en-US" dirty="0" smtClean="0"/>
              <a:t>Diversity enrollment</a:t>
            </a:r>
          </a:p>
          <a:p>
            <a:pPr lvl="1"/>
            <a:r>
              <a:rPr lang="en-US" dirty="0" smtClean="0"/>
              <a:t>Optimal number of class sections</a:t>
            </a:r>
          </a:p>
          <a:p>
            <a:pPr lvl="2"/>
            <a:r>
              <a:rPr lang="en-US" dirty="0" smtClean="0"/>
              <a:t>Close sections or open more?</a:t>
            </a:r>
            <a:endParaRPr lang="en-US" dirty="0"/>
          </a:p>
          <a:p>
            <a:pPr lvl="1"/>
            <a:r>
              <a:rPr lang="en-US" dirty="0"/>
              <a:t>Course enrollment trends</a:t>
            </a:r>
          </a:p>
          <a:p>
            <a:r>
              <a:rPr lang="en-US" dirty="0"/>
              <a:t>One big system </a:t>
            </a:r>
            <a:r>
              <a:rPr lang="en-US" dirty="0">
                <a:sym typeface="Wingdings" panose="05000000000000000000" pitchFamily="2" charset="2"/>
              </a:rPr>
              <a:t> Series of reports</a:t>
            </a:r>
            <a:endParaRPr lang="en-US" dirty="0"/>
          </a:p>
          <a:p>
            <a:pPr lvl="1"/>
            <a:endParaRPr lang="en-US" dirty="0"/>
          </a:p>
          <a:p>
            <a:pPr lvl="2"/>
            <a:endParaRPr lang="en-US" dirty="0" smtClean="0"/>
          </a:p>
          <a:p>
            <a:pPr lvl="1"/>
            <a:endParaRPr lang="en-US" dirty="0"/>
          </a:p>
        </p:txBody>
      </p:sp>
    </p:spTree>
    <p:extLst>
      <p:ext uri="{BB962C8B-B14F-4D97-AF65-F5344CB8AC3E}">
        <p14:creationId xmlns:p14="http://schemas.microsoft.com/office/powerpoint/2010/main" val="1793563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5304" y="619181"/>
            <a:ext cx="3537245" cy="1039091"/>
          </a:xfrm>
        </p:spPr>
        <p:txBody>
          <a:bodyPr/>
          <a:lstStyle/>
          <a:p>
            <a:r>
              <a:rPr lang="en-US" dirty="0" smtClean="0"/>
              <a:t>SEM 360 project</a:t>
            </a:r>
            <a:endParaRPr lang="en-US" dirty="0"/>
          </a:p>
        </p:txBody>
      </p:sp>
      <p:sp>
        <p:nvSpPr>
          <p:cNvPr id="4" name="Content Placeholder 3"/>
          <p:cNvSpPr>
            <a:spLocks noGrp="1"/>
          </p:cNvSpPr>
          <p:nvPr>
            <p:ph idx="1"/>
          </p:nvPr>
        </p:nvSpPr>
        <p:spPr>
          <a:xfrm>
            <a:off x="525305" y="1922839"/>
            <a:ext cx="3680936" cy="4169990"/>
          </a:xfrm>
        </p:spPr>
        <p:txBody>
          <a:bodyPr/>
          <a:lstStyle/>
          <a:p>
            <a:r>
              <a:rPr lang="en-US" dirty="0" smtClean="0"/>
              <a:t>Rebuild Existing Point-in-Cycle (</a:t>
            </a:r>
            <a:r>
              <a:rPr lang="en-US" dirty="0" err="1" smtClean="0"/>
              <a:t>PiC</a:t>
            </a:r>
            <a:r>
              <a:rPr lang="en-US" dirty="0" smtClean="0"/>
              <a:t>) reports</a:t>
            </a:r>
          </a:p>
          <a:p>
            <a:r>
              <a:rPr lang="en-US" dirty="0" smtClean="0"/>
              <a:t>UIRR Prototype (thanks again Cheryl!)</a:t>
            </a:r>
          </a:p>
          <a:p>
            <a:r>
              <a:rPr lang="en-US" dirty="0" smtClean="0"/>
              <a:t>Refine data visualizations for IUPUI</a:t>
            </a:r>
          </a:p>
          <a:p>
            <a:r>
              <a:rPr lang="en-US" dirty="0" smtClean="0">
                <a:hlinkClick r:id="rId2"/>
              </a:rPr>
              <a:t>Final product</a:t>
            </a:r>
            <a:endParaRPr lang="en-US" dirty="0"/>
          </a:p>
        </p:txBody>
      </p:sp>
      <p:pic>
        <p:nvPicPr>
          <p:cNvPr id="7" name="Picture Placeholder 6"/>
          <p:cNvPicPr>
            <a:picLocks noGrp="1" noChangeAspect="1"/>
          </p:cNvPicPr>
          <p:nvPr>
            <p:ph type="pic" sz="quarter" idx="10"/>
          </p:nvPr>
        </p:nvPicPr>
        <p:blipFill>
          <a:blip r:embed="rId3"/>
          <a:stretch>
            <a:fillRect/>
          </a:stretch>
        </p:blipFill>
        <p:spPr>
          <a:xfrm>
            <a:off x="4206241" y="2050869"/>
            <a:ext cx="4831379" cy="2812606"/>
          </a:xfrm>
          <a:prstGeom prst="rect">
            <a:avLst/>
          </a:prstGeom>
        </p:spPr>
      </p:pic>
    </p:spTree>
    <p:extLst>
      <p:ext uri="{BB962C8B-B14F-4D97-AF65-F5344CB8AC3E}">
        <p14:creationId xmlns:p14="http://schemas.microsoft.com/office/powerpoint/2010/main" val="850627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Demonstration</a:t>
            </a:r>
            <a:endParaRPr lang="en-US" dirty="0"/>
          </a:p>
        </p:txBody>
      </p:sp>
    </p:spTree>
    <p:extLst>
      <p:ext uri="{BB962C8B-B14F-4D97-AF65-F5344CB8AC3E}">
        <p14:creationId xmlns:p14="http://schemas.microsoft.com/office/powerpoint/2010/main" val="3864118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Admissions Point-in-Cycle</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4" y="1852551"/>
            <a:ext cx="7490968" cy="4336892"/>
          </a:xfrm>
        </p:spPr>
        <p:txBody>
          <a:bodyPr>
            <a:normAutofit/>
          </a:bodyPr>
          <a:lstStyle/>
          <a:p>
            <a:pPr marL="285750" indent="-285750">
              <a:buFontTx/>
              <a:buChar char="-"/>
            </a:pPr>
            <a:r>
              <a:rPr lang="en-US" dirty="0" smtClean="0"/>
              <a:t> Updated weekly</a:t>
            </a:r>
            <a:endParaRPr lang="en-US" dirty="0"/>
          </a:p>
          <a:p>
            <a:pPr marL="285750" indent="-285750">
              <a:buFontTx/>
              <a:buChar char="-"/>
            </a:pPr>
            <a:r>
              <a:rPr lang="en-US" dirty="0" smtClean="0"/>
              <a:t>View by Admissions Cycle/or Semester</a:t>
            </a:r>
            <a:endParaRPr lang="en-US" dirty="0"/>
          </a:p>
          <a:p>
            <a:pPr marL="285750" indent="-285750">
              <a:buFontTx/>
              <a:buChar char="-"/>
            </a:pPr>
            <a:r>
              <a:rPr lang="en-US" dirty="0" smtClean="0"/>
              <a:t>Intended majors groups Pre- and Direct Admits</a:t>
            </a:r>
          </a:p>
          <a:p>
            <a:pPr marL="285750" indent="-285750">
              <a:buFontTx/>
              <a:buChar char="-"/>
            </a:pPr>
            <a:r>
              <a:rPr lang="en-US" dirty="0" smtClean="0"/>
              <a:t>Sub-reports available :</a:t>
            </a:r>
          </a:p>
          <a:p>
            <a:pPr marL="685800" lvl="1">
              <a:buFontTx/>
              <a:buChar char="-"/>
            </a:pPr>
            <a:r>
              <a:rPr lang="en-US" dirty="0" smtClean="0"/>
              <a:t>By Admit Type</a:t>
            </a:r>
          </a:p>
          <a:p>
            <a:pPr marL="685800" lvl="1">
              <a:buFontTx/>
              <a:buChar char="-"/>
            </a:pPr>
            <a:r>
              <a:rPr lang="en-US" dirty="0" smtClean="0"/>
              <a:t>Demographic Profile</a:t>
            </a:r>
          </a:p>
          <a:p>
            <a:pPr marL="685800" lvl="1">
              <a:buFontTx/>
              <a:buChar char="-"/>
            </a:pPr>
            <a:r>
              <a:rPr lang="en-US" dirty="0" smtClean="0"/>
              <a:t>Beginner Profile (Academic Readiness)</a:t>
            </a:r>
          </a:p>
          <a:p>
            <a:pPr marL="685800" lvl="1">
              <a:buFontTx/>
              <a:buChar char="-"/>
            </a:pPr>
            <a:r>
              <a:rPr lang="en-US" dirty="0" smtClean="0"/>
              <a:t>Funnel by School</a:t>
            </a:r>
          </a:p>
          <a:p>
            <a:pPr marL="685800" lvl="1">
              <a:buFontTx/>
              <a:buChar char="-"/>
            </a:pPr>
            <a:r>
              <a:rPr lang="en-US" dirty="0" smtClean="0"/>
              <a:t>Trends</a:t>
            </a:r>
          </a:p>
        </p:txBody>
      </p:sp>
    </p:spTree>
    <p:extLst>
      <p:ext uri="{BB962C8B-B14F-4D97-AF65-F5344CB8AC3E}">
        <p14:creationId xmlns:p14="http://schemas.microsoft.com/office/powerpoint/2010/main" val="2205678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Orientation Point-in-Cycle</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4" y="1808384"/>
            <a:ext cx="7490968" cy="4119802"/>
          </a:xfrm>
        </p:spPr>
        <p:txBody>
          <a:bodyPr>
            <a:normAutofit lnSpcReduction="10000"/>
          </a:bodyPr>
          <a:lstStyle/>
          <a:p>
            <a:pPr marL="285750" indent="-285750">
              <a:buFontTx/>
              <a:buChar char="-"/>
            </a:pPr>
            <a:r>
              <a:rPr lang="en-US" dirty="0"/>
              <a:t>Helps determine if additional Orientation sessions are needed.</a:t>
            </a:r>
          </a:p>
          <a:p>
            <a:pPr marL="285750" indent="-285750">
              <a:buFontTx/>
              <a:buChar char="-"/>
            </a:pPr>
            <a:r>
              <a:rPr lang="en-US" dirty="0" smtClean="0"/>
              <a:t>Updates weekly combining Admissions and Orientation data</a:t>
            </a:r>
          </a:p>
          <a:p>
            <a:pPr marL="285750" indent="-285750">
              <a:buFontTx/>
              <a:buChar char="-"/>
            </a:pPr>
            <a:r>
              <a:rPr lang="en-US" dirty="0" smtClean="0"/>
              <a:t>Indianapolis Campus Only</a:t>
            </a:r>
          </a:p>
          <a:p>
            <a:pPr marL="285750" indent="-285750">
              <a:buFontTx/>
              <a:buChar char="-"/>
            </a:pPr>
            <a:r>
              <a:rPr lang="en-US" dirty="0" smtClean="0"/>
              <a:t>Indicates Orientation status:</a:t>
            </a:r>
          </a:p>
          <a:p>
            <a:pPr marL="685800" lvl="1">
              <a:buFontTx/>
              <a:buChar char="-"/>
            </a:pPr>
            <a:r>
              <a:rPr lang="en-US" dirty="0" smtClean="0"/>
              <a:t>Reserved an Orientation time</a:t>
            </a:r>
          </a:p>
          <a:p>
            <a:pPr marL="685800" lvl="1">
              <a:buFontTx/>
              <a:buChar char="-"/>
            </a:pPr>
            <a:r>
              <a:rPr lang="en-US" dirty="0" smtClean="0"/>
              <a:t>Attended Orientation</a:t>
            </a:r>
          </a:p>
          <a:p>
            <a:pPr marL="685800" lvl="1">
              <a:buFontTx/>
              <a:buChar char="-"/>
            </a:pPr>
            <a:r>
              <a:rPr lang="en-US" dirty="0" smtClean="0"/>
              <a:t>Not Yet Reserved</a:t>
            </a:r>
          </a:p>
          <a:p>
            <a:pPr marL="285750" indent="-285750">
              <a:buFontTx/>
              <a:buChar char="-"/>
            </a:pPr>
            <a:r>
              <a:rPr lang="en-US" dirty="0" smtClean="0"/>
              <a:t>Would like to add Housing data</a:t>
            </a:r>
          </a:p>
          <a:p>
            <a:pPr marL="0" indent="0">
              <a:buNone/>
            </a:pPr>
            <a:r>
              <a:rPr lang="en-US" dirty="0" smtClean="0"/>
              <a:t> </a:t>
            </a:r>
          </a:p>
        </p:txBody>
      </p:sp>
    </p:spTree>
    <p:extLst>
      <p:ext uri="{BB962C8B-B14F-4D97-AF65-F5344CB8AC3E}">
        <p14:creationId xmlns:p14="http://schemas.microsoft.com/office/powerpoint/2010/main" val="2563751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Enrollment Point-in-Cycle</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4" y="2069641"/>
            <a:ext cx="7490968" cy="4119802"/>
          </a:xfrm>
        </p:spPr>
        <p:txBody>
          <a:bodyPr/>
          <a:lstStyle/>
          <a:p>
            <a:pPr marL="285750" indent="-285750">
              <a:buFontTx/>
              <a:buChar char="-"/>
            </a:pPr>
            <a:r>
              <a:rPr lang="en-US" dirty="0" smtClean="0"/>
              <a:t>Serves as a tool to monitor course </a:t>
            </a:r>
            <a:r>
              <a:rPr lang="en-US" dirty="0"/>
              <a:t>enrollment </a:t>
            </a:r>
            <a:r>
              <a:rPr lang="en-US" dirty="0" smtClean="0"/>
              <a:t>to determine if an increased class capacity may be needed.</a:t>
            </a:r>
          </a:p>
          <a:p>
            <a:pPr marL="285750" indent="-285750">
              <a:buFontTx/>
              <a:buChar char="-"/>
            </a:pPr>
            <a:r>
              <a:rPr lang="en-US" dirty="0" smtClean="0"/>
              <a:t>Assist planning for future semesters.</a:t>
            </a:r>
          </a:p>
          <a:p>
            <a:pPr marL="285750" indent="-285750">
              <a:buFontTx/>
              <a:buChar char="-"/>
            </a:pPr>
            <a:r>
              <a:rPr lang="en-US" dirty="0" smtClean="0"/>
              <a:t>Consists of both real-time and historic trend data.</a:t>
            </a:r>
          </a:p>
        </p:txBody>
      </p:sp>
    </p:spTree>
    <p:extLst>
      <p:ext uri="{BB962C8B-B14F-4D97-AF65-F5344CB8AC3E}">
        <p14:creationId xmlns:p14="http://schemas.microsoft.com/office/powerpoint/2010/main" val="2405103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Enrollment Point-in-Cycle</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4" y="1951892"/>
            <a:ext cx="8015594" cy="4144108"/>
          </a:xfrm>
        </p:spPr>
        <p:txBody>
          <a:bodyPr/>
          <a:lstStyle/>
          <a:p>
            <a:pPr marL="0" indent="0">
              <a:buNone/>
            </a:pPr>
            <a:r>
              <a:rPr lang="en-US" sz="2000" b="1" dirty="0" smtClean="0"/>
              <a:t>Main Reports:</a:t>
            </a:r>
          </a:p>
          <a:p>
            <a:pPr marL="285750" indent="-285750">
              <a:buFontTx/>
              <a:buChar char="-"/>
            </a:pPr>
            <a:r>
              <a:rPr lang="en-US" b="1" u="sng" dirty="0" smtClean="0"/>
              <a:t>Class Capacity</a:t>
            </a:r>
            <a:r>
              <a:rPr lang="en-US" b="1" dirty="0" smtClean="0"/>
              <a:t> </a:t>
            </a:r>
            <a:r>
              <a:rPr lang="en-US" dirty="0" smtClean="0"/>
              <a:t>provides </a:t>
            </a:r>
            <a:r>
              <a:rPr lang="en-US" dirty="0"/>
              <a:t>a view of all courses </a:t>
            </a:r>
            <a:r>
              <a:rPr lang="en-US" dirty="0" smtClean="0"/>
              <a:t>offered.</a:t>
            </a:r>
          </a:p>
          <a:p>
            <a:pPr marL="285750" indent="-285750">
              <a:buFontTx/>
              <a:buChar char="-"/>
            </a:pPr>
            <a:r>
              <a:rPr lang="en-US" b="1" u="sng" dirty="0"/>
              <a:t>Class Capacity - Combined Sections</a:t>
            </a:r>
            <a:r>
              <a:rPr lang="en-US" b="1" dirty="0">
                <a:effectLst>
                  <a:outerShdw blurRad="38100" dist="38100" dir="2700000" algn="tl">
                    <a:srgbClr val="000000">
                      <a:alpha val="43137"/>
                    </a:srgbClr>
                  </a:outerShdw>
                </a:effectLst>
              </a:rPr>
              <a:t> </a:t>
            </a:r>
            <a:r>
              <a:rPr lang="en-US" dirty="0"/>
              <a:t>looks at courses where multiple sections are taught together at the same time and </a:t>
            </a:r>
            <a:r>
              <a:rPr lang="en-US" dirty="0" smtClean="0"/>
              <a:t>place.</a:t>
            </a:r>
          </a:p>
          <a:p>
            <a:pPr marL="285750" indent="-285750">
              <a:buFontTx/>
              <a:buChar char="-"/>
            </a:pPr>
            <a:r>
              <a:rPr lang="en-US" b="1" u="sng" dirty="0"/>
              <a:t>Class Capacity - Block Enrollment Classes</a:t>
            </a:r>
            <a:r>
              <a:rPr lang="en-US" b="1" dirty="0"/>
              <a:t> </a:t>
            </a:r>
            <a:r>
              <a:rPr lang="en-US" dirty="0" smtClean="0"/>
              <a:t>includes </a:t>
            </a:r>
            <a:r>
              <a:rPr lang="en-US" dirty="0"/>
              <a:t>Block enrollment sections where two or more courses must be taken together. </a:t>
            </a:r>
            <a:endParaRPr lang="en-US" dirty="0" smtClean="0"/>
          </a:p>
          <a:p>
            <a:pPr marL="285750" indent="-285750">
              <a:buFontTx/>
              <a:buChar char="-"/>
            </a:pPr>
            <a:r>
              <a:rPr lang="en-US" b="1" u="sng" dirty="0" smtClean="0"/>
              <a:t>High/Low </a:t>
            </a:r>
            <a:r>
              <a:rPr lang="en-US" b="1" u="sng" dirty="0" err="1"/>
              <a:t>Capaity</a:t>
            </a:r>
            <a:r>
              <a:rPr lang="en-US" b="1" dirty="0"/>
              <a:t> </a:t>
            </a:r>
            <a:r>
              <a:rPr lang="en-US" dirty="0"/>
              <a:t>looks at </a:t>
            </a:r>
            <a:r>
              <a:rPr lang="en-US" dirty="0" smtClean="0"/>
              <a:t>courses </a:t>
            </a:r>
            <a:r>
              <a:rPr lang="en-US" dirty="0"/>
              <a:t>where enrollment capacity </a:t>
            </a:r>
            <a:r>
              <a:rPr lang="en-US" dirty="0" smtClean="0"/>
              <a:t>&gt;= 90</a:t>
            </a:r>
            <a:r>
              <a:rPr lang="en-US" dirty="0"/>
              <a:t>%, </a:t>
            </a:r>
            <a:r>
              <a:rPr lang="en-US" dirty="0" smtClean="0"/>
              <a:t>below </a:t>
            </a:r>
            <a:r>
              <a:rPr lang="en-US" dirty="0"/>
              <a:t>10 </a:t>
            </a:r>
            <a:r>
              <a:rPr lang="en-US" dirty="0" smtClean="0"/>
              <a:t>head counts </a:t>
            </a:r>
            <a:r>
              <a:rPr lang="en-US" dirty="0"/>
              <a:t>or </a:t>
            </a:r>
            <a:r>
              <a:rPr lang="en-US" dirty="0" smtClean="0"/>
              <a:t>that </a:t>
            </a:r>
            <a:r>
              <a:rPr lang="en-US" dirty="0"/>
              <a:t>are potentially affected by the institutions' </a:t>
            </a:r>
            <a:r>
              <a:rPr lang="en-US" dirty="0" smtClean="0"/>
              <a:t>low course enrollment </a:t>
            </a:r>
            <a:r>
              <a:rPr lang="en-US" dirty="0"/>
              <a:t>policy.</a:t>
            </a:r>
            <a:endParaRPr lang="en-US" dirty="0" smtClean="0"/>
          </a:p>
        </p:txBody>
      </p:sp>
    </p:spTree>
    <p:extLst>
      <p:ext uri="{BB962C8B-B14F-4D97-AF65-F5344CB8AC3E}">
        <p14:creationId xmlns:p14="http://schemas.microsoft.com/office/powerpoint/2010/main" val="2459188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Enrollment Point-in-Cycle</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4" y="1916723"/>
            <a:ext cx="8015594" cy="4397884"/>
          </a:xfrm>
        </p:spPr>
        <p:txBody>
          <a:bodyPr>
            <a:normAutofit/>
          </a:bodyPr>
          <a:lstStyle/>
          <a:p>
            <a:pPr marL="0" indent="0">
              <a:buNone/>
            </a:pPr>
            <a:r>
              <a:rPr lang="en-US" sz="2000" b="1" dirty="0" smtClean="0"/>
              <a:t>Sub-Reports:</a:t>
            </a:r>
            <a:endParaRPr lang="en-US" sz="2000" b="1" dirty="0"/>
          </a:p>
          <a:p>
            <a:pPr marL="285750" indent="-285750">
              <a:buFontTx/>
              <a:buChar char="-"/>
            </a:pPr>
            <a:r>
              <a:rPr lang="en-US" b="1" u="sng" dirty="0"/>
              <a:t>Class Faculty Attributes</a:t>
            </a:r>
            <a:r>
              <a:rPr lang="en-US" dirty="0"/>
              <a:t> </a:t>
            </a:r>
            <a:r>
              <a:rPr lang="en-US" dirty="0" smtClean="0"/>
              <a:t>provides information on primary instructor by </a:t>
            </a:r>
            <a:r>
              <a:rPr lang="en-US" dirty="0"/>
              <a:t>c</a:t>
            </a:r>
            <a:r>
              <a:rPr lang="en-US" dirty="0" smtClean="0"/>
              <a:t>lass </a:t>
            </a:r>
            <a:r>
              <a:rPr lang="en-US" dirty="0"/>
              <a:t>number, </a:t>
            </a:r>
            <a:r>
              <a:rPr lang="en-US" dirty="0" smtClean="0"/>
              <a:t>component</a:t>
            </a:r>
            <a:r>
              <a:rPr lang="en-US" dirty="0"/>
              <a:t>, </a:t>
            </a:r>
            <a:r>
              <a:rPr lang="en-US" dirty="0" smtClean="0"/>
              <a:t>class status</a:t>
            </a:r>
            <a:r>
              <a:rPr lang="en-US" dirty="0"/>
              <a:t>, and </a:t>
            </a:r>
            <a:r>
              <a:rPr lang="en-US" dirty="0" smtClean="0"/>
              <a:t>number of waitlisted students.</a:t>
            </a:r>
            <a:endParaRPr lang="en-US" dirty="0"/>
          </a:p>
          <a:p>
            <a:pPr marL="285750" indent="-285750">
              <a:buFontTx/>
              <a:buChar char="-"/>
            </a:pPr>
            <a:r>
              <a:rPr lang="en-US" b="1" u="sng" dirty="0" smtClean="0"/>
              <a:t>Class </a:t>
            </a:r>
            <a:r>
              <a:rPr lang="en-US" b="1" u="sng" dirty="0"/>
              <a:t>Student Attributes</a:t>
            </a:r>
            <a:r>
              <a:rPr lang="en-US" b="1" dirty="0"/>
              <a:t> </a:t>
            </a:r>
            <a:r>
              <a:rPr lang="en-US" dirty="0"/>
              <a:t>provides </a:t>
            </a:r>
            <a:r>
              <a:rPr lang="en-US" dirty="0" smtClean="0"/>
              <a:t>information on </a:t>
            </a:r>
            <a:r>
              <a:rPr lang="en-US" dirty="0"/>
              <a:t>students enrolled in </a:t>
            </a:r>
            <a:r>
              <a:rPr lang="en-US" dirty="0" smtClean="0"/>
              <a:t>the course by major, race/ethnicity, average </a:t>
            </a:r>
            <a:r>
              <a:rPr lang="en-US" dirty="0"/>
              <a:t>high school GPA, </a:t>
            </a:r>
            <a:r>
              <a:rPr lang="en-US" dirty="0" smtClean="0"/>
              <a:t>cumulative </a:t>
            </a:r>
            <a:r>
              <a:rPr lang="en-US" dirty="0"/>
              <a:t>GPA, and average transfer credit </a:t>
            </a:r>
            <a:r>
              <a:rPr lang="en-US" dirty="0" smtClean="0"/>
              <a:t>hours and others.</a:t>
            </a:r>
            <a:endParaRPr lang="en-US" dirty="0"/>
          </a:p>
          <a:p>
            <a:pPr marL="285750" indent="-285750">
              <a:buFontTx/>
              <a:buChar char="-"/>
            </a:pPr>
            <a:r>
              <a:rPr lang="en-US" b="1" u="sng" dirty="0" smtClean="0"/>
              <a:t>Enrollment </a:t>
            </a:r>
            <a:r>
              <a:rPr lang="en-US" b="1" u="sng" dirty="0"/>
              <a:t>by Group</a:t>
            </a:r>
            <a:r>
              <a:rPr lang="en-US" b="1" dirty="0"/>
              <a:t> </a:t>
            </a:r>
            <a:r>
              <a:rPr lang="en-US" dirty="0"/>
              <a:t>provides </a:t>
            </a:r>
            <a:r>
              <a:rPr lang="en-US" dirty="0" smtClean="0"/>
              <a:t>enrollment headcount and percent </a:t>
            </a:r>
            <a:r>
              <a:rPr lang="en-US" dirty="0"/>
              <a:t>to capacity </a:t>
            </a:r>
            <a:r>
              <a:rPr lang="en-US" dirty="0" smtClean="0"/>
              <a:t>by </a:t>
            </a:r>
            <a:r>
              <a:rPr lang="en-US" dirty="0"/>
              <a:t>week day and time </a:t>
            </a:r>
            <a:r>
              <a:rPr lang="en-US" dirty="0" smtClean="0"/>
              <a:t>offered and by mode of instruction.</a:t>
            </a:r>
            <a:endParaRPr lang="en-US" dirty="0"/>
          </a:p>
          <a:p>
            <a:pPr marL="285750" indent="-285750">
              <a:buFontTx/>
              <a:buChar char="-"/>
            </a:pPr>
            <a:r>
              <a:rPr lang="en-US" b="1" u="sng" dirty="0" smtClean="0"/>
              <a:t>Class </a:t>
            </a:r>
            <a:r>
              <a:rPr lang="en-US" b="1" u="sng" dirty="0"/>
              <a:t>Enrollment Trends</a:t>
            </a:r>
            <a:r>
              <a:rPr lang="en-US" dirty="0"/>
              <a:t> displays </a:t>
            </a:r>
            <a:r>
              <a:rPr lang="en-US" dirty="0" smtClean="0"/>
              <a:t>historic enrollment trends over time to allow point-in-cycle comparison.</a:t>
            </a:r>
          </a:p>
        </p:txBody>
      </p:sp>
    </p:spTree>
    <p:extLst>
      <p:ext uri="{BB962C8B-B14F-4D97-AF65-F5344CB8AC3E}">
        <p14:creationId xmlns:p14="http://schemas.microsoft.com/office/powerpoint/2010/main" val="37644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591753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Steps</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lstStyle/>
          <a:p>
            <a:r>
              <a:rPr lang="en-US" dirty="0" smtClean="0"/>
              <a:t>Enrollment</a:t>
            </a:r>
          </a:p>
          <a:p>
            <a:pPr lvl="1"/>
            <a:r>
              <a:rPr lang="en-US" dirty="0" smtClean="0"/>
              <a:t>Student Level Data</a:t>
            </a:r>
          </a:p>
          <a:p>
            <a:r>
              <a:rPr lang="en-US" dirty="0" smtClean="0"/>
              <a:t>Orientation Point-In-Cycle</a:t>
            </a:r>
          </a:p>
          <a:p>
            <a:pPr lvl="1"/>
            <a:r>
              <a:rPr lang="en-US" dirty="0" smtClean="0"/>
              <a:t>Add housing information</a:t>
            </a:r>
          </a:p>
          <a:p>
            <a:r>
              <a:rPr lang="en-US" dirty="0" smtClean="0"/>
              <a:t>Course Enrollment</a:t>
            </a:r>
            <a:endParaRPr lang="en-US" dirty="0"/>
          </a:p>
          <a:p>
            <a:pPr lvl="1"/>
            <a:r>
              <a:rPr lang="en-US" dirty="0" smtClean="0"/>
              <a:t>Add transfer credit information</a:t>
            </a: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3906530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Presentation Today</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a:xfrm>
            <a:off x="518823" y="1976198"/>
            <a:ext cx="8372345" cy="4119802"/>
          </a:xfrm>
        </p:spPr>
        <p:txBody>
          <a:bodyPr/>
          <a:lstStyle/>
          <a:p>
            <a:r>
              <a:rPr lang="en-US" dirty="0" smtClean="0"/>
              <a:t>Philosophy of Strategic Enrollment Management (SEM)</a:t>
            </a:r>
          </a:p>
          <a:p>
            <a:r>
              <a:rPr lang="en-US" dirty="0" smtClean="0"/>
              <a:t>IUPUI Institutional Research and Decision Support project to assist with SEM</a:t>
            </a:r>
          </a:p>
          <a:p>
            <a:r>
              <a:rPr lang="en-US" dirty="0" smtClean="0"/>
              <a:t>Demonstrating Reports</a:t>
            </a:r>
          </a:p>
          <a:p>
            <a:pPr lvl="1"/>
            <a:r>
              <a:rPr lang="en-US" dirty="0" smtClean="0"/>
              <a:t>Admissions Funnel</a:t>
            </a:r>
          </a:p>
          <a:p>
            <a:pPr lvl="1"/>
            <a:r>
              <a:rPr lang="en-US" dirty="0" smtClean="0"/>
              <a:t>Enrollment and Orientation Point in Cycle</a:t>
            </a:r>
          </a:p>
          <a:p>
            <a:pPr lvl="1"/>
            <a:r>
              <a:rPr lang="en-US" dirty="0" smtClean="0"/>
              <a:t>Course Enrollment Point in Cycle</a:t>
            </a:r>
            <a:endParaRPr lang="en-US" dirty="0"/>
          </a:p>
          <a:p>
            <a:r>
              <a:rPr lang="en-US" dirty="0"/>
              <a:t>Where we go from here</a:t>
            </a:r>
          </a:p>
          <a:p>
            <a:pPr lvl="1"/>
            <a:endParaRPr lang="en-US" dirty="0" smtClean="0"/>
          </a:p>
        </p:txBody>
      </p:sp>
    </p:spTree>
    <p:extLst>
      <p:ext uri="{BB962C8B-B14F-4D97-AF65-F5344CB8AC3E}">
        <p14:creationId xmlns:p14="http://schemas.microsoft.com/office/powerpoint/2010/main" val="2446146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279969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We did not do this alone!</a:t>
            </a:r>
            <a:br>
              <a:rPr lang="en-US" dirty="0" smtClean="0"/>
            </a:br>
            <a:r>
              <a:rPr lang="en-US" dirty="0" smtClean="0"/>
              <a:t>Thank You!</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normAutofit fontScale="92500" lnSpcReduction="10000"/>
          </a:bodyPr>
          <a:lstStyle/>
          <a:p>
            <a:pPr>
              <a:buFont typeface="Arial" panose="020B0604020202020204" pitchFamily="34" charset="0"/>
              <a:buChar char="•"/>
            </a:pPr>
            <a:r>
              <a:rPr lang="en-US" dirty="0" smtClean="0"/>
              <a:t>Michele Hansen</a:t>
            </a:r>
          </a:p>
          <a:p>
            <a:pPr>
              <a:buFont typeface="Arial" panose="020B0604020202020204" pitchFamily="34" charset="0"/>
              <a:buChar char="•"/>
            </a:pPr>
            <a:r>
              <a:rPr lang="en-US" dirty="0" smtClean="0"/>
              <a:t>Cheryl Stine </a:t>
            </a:r>
          </a:p>
          <a:p>
            <a:pPr>
              <a:buFont typeface="Arial" panose="020B0604020202020204" pitchFamily="34" charset="0"/>
              <a:buChar char="•"/>
            </a:pPr>
            <a:r>
              <a:rPr lang="en-US" dirty="0" smtClean="0"/>
              <a:t>Teresa </a:t>
            </a:r>
            <a:r>
              <a:rPr lang="en-US" dirty="0" err="1" smtClean="0"/>
              <a:t>Troke</a:t>
            </a:r>
            <a:endParaRPr lang="en-US" dirty="0" smtClean="0"/>
          </a:p>
          <a:p>
            <a:pPr>
              <a:buFont typeface="Arial" panose="020B0604020202020204" pitchFamily="34" charset="0"/>
              <a:buChar char="•"/>
            </a:pPr>
            <a:r>
              <a:rPr lang="en-US" dirty="0" smtClean="0"/>
              <a:t>Stephen Hancock</a:t>
            </a:r>
          </a:p>
          <a:p>
            <a:pPr>
              <a:buFont typeface="Arial" panose="020B0604020202020204" pitchFamily="34" charset="0"/>
              <a:buChar char="•"/>
            </a:pPr>
            <a:r>
              <a:rPr lang="en-US" dirty="0" err="1" smtClean="0"/>
              <a:t>Jessicah</a:t>
            </a:r>
            <a:r>
              <a:rPr lang="en-US" dirty="0" smtClean="0"/>
              <a:t> Rauch</a:t>
            </a:r>
          </a:p>
          <a:p>
            <a:pPr>
              <a:buFont typeface="Arial" panose="020B0604020202020204" pitchFamily="34" charset="0"/>
              <a:buChar char="•"/>
            </a:pPr>
            <a:r>
              <a:rPr lang="en-US" dirty="0" err="1" smtClean="0"/>
              <a:t>Clif</a:t>
            </a:r>
            <a:r>
              <a:rPr lang="en-US" dirty="0" smtClean="0"/>
              <a:t> </a:t>
            </a:r>
            <a:r>
              <a:rPr lang="en-US" dirty="0" err="1" smtClean="0"/>
              <a:t>Marsiglio</a:t>
            </a:r>
            <a:endParaRPr lang="en-US" dirty="0" smtClean="0"/>
          </a:p>
          <a:p>
            <a:pPr>
              <a:buFont typeface="Arial" panose="020B0604020202020204" pitchFamily="34" charset="0"/>
              <a:buChar char="•"/>
            </a:pPr>
            <a:r>
              <a:rPr lang="en-US" dirty="0" smtClean="0"/>
              <a:t>Barb Dobbs</a:t>
            </a:r>
          </a:p>
          <a:p>
            <a:pPr>
              <a:buFont typeface="Arial" panose="020B0604020202020204" pitchFamily="34" charset="0"/>
              <a:buChar char="•"/>
            </a:pPr>
            <a:r>
              <a:rPr lang="en-US" dirty="0" smtClean="0"/>
              <a:t>Nicole Collins</a:t>
            </a:r>
          </a:p>
          <a:p>
            <a:pPr>
              <a:buFont typeface="Arial" panose="020B0604020202020204" pitchFamily="34" charset="0"/>
              <a:buChar char="•"/>
            </a:pPr>
            <a:r>
              <a:rPr lang="en-US" dirty="0" smtClean="0"/>
              <a:t>Melissa </a:t>
            </a:r>
            <a:r>
              <a:rPr lang="en-US" dirty="0" err="1" smtClean="0"/>
              <a:t>Pollauf</a:t>
            </a:r>
            <a:endParaRPr lang="en-US" dirty="0"/>
          </a:p>
        </p:txBody>
      </p:sp>
    </p:spTree>
    <p:extLst>
      <p:ext uri="{BB962C8B-B14F-4D97-AF65-F5344CB8AC3E}">
        <p14:creationId xmlns:p14="http://schemas.microsoft.com/office/powerpoint/2010/main" val="356605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93" y="3416048"/>
            <a:ext cx="7618403" cy="494412"/>
          </a:xfrm>
        </p:spPr>
        <p:txBody>
          <a:bodyPr/>
          <a:lstStyle/>
          <a:p>
            <a:r>
              <a:rPr lang="en-US" dirty="0" smtClean="0"/>
              <a:t>What is Strategic Enrollment Management?</a:t>
            </a:r>
            <a:endParaRPr lang="en-US" dirty="0"/>
          </a:p>
        </p:txBody>
      </p:sp>
    </p:spTree>
    <p:extLst>
      <p:ext uri="{BB962C8B-B14F-4D97-AF65-F5344CB8AC3E}">
        <p14:creationId xmlns:p14="http://schemas.microsoft.com/office/powerpoint/2010/main" val="2409528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0027" y="811049"/>
            <a:ext cx="4891059" cy="839952"/>
          </a:xfrm>
        </p:spPr>
        <p:txBody>
          <a:bodyPr>
            <a:normAutofit fontScale="90000"/>
          </a:bodyPr>
          <a:lstStyle/>
          <a:p>
            <a:r>
              <a:rPr lang="en-US" dirty="0" smtClean="0"/>
              <a:t>What is Strategic Enrollment Management?</a:t>
            </a:r>
            <a:endParaRPr lang="en-US" dirty="0"/>
          </a:p>
        </p:txBody>
      </p:sp>
      <p:sp>
        <p:nvSpPr>
          <p:cNvPr id="6" name="Text Placeholder 5"/>
          <p:cNvSpPr>
            <a:spLocks noGrp="1"/>
          </p:cNvSpPr>
          <p:nvPr>
            <p:ph type="body" sz="quarter" idx="10"/>
          </p:nvPr>
        </p:nvSpPr>
        <p:spPr/>
        <p:txBody>
          <a:bodyPr/>
          <a:lstStyle/>
          <a:p>
            <a:endParaRPr lang="en-US"/>
          </a:p>
        </p:txBody>
      </p:sp>
      <p:sp>
        <p:nvSpPr>
          <p:cNvPr id="3" name="Content Placeholder 2"/>
          <p:cNvSpPr>
            <a:spLocks noGrp="1"/>
          </p:cNvSpPr>
          <p:nvPr>
            <p:ph idx="1"/>
          </p:nvPr>
        </p:nvSpPr>
        <p:spPr>
          <a:xfrm>
            <a:off x="179190" y="1976198"/>
            <a:ext cx="5241896" cy="4119802"/>
          </a:xfrm>
        </p:spPr>
        <p:txBody>
          <a:bodyPr>
            <a:normAutofit/>
          </a:bodyPr>
          <a:lstStyle/>
          <a:p>
            <a:r>
              <a:rPr lang="en-US" dirty="0" smtClean="0"/>
              <a:t>“a comprehensive approach to integrating all of the University’s programs, practices, policies, and planning related to achieving optimal recruitment, retention, and graduation of students” (Wilkinson, Taylor, Peterson, &amp; de Lourdes Machado-Taylor, 2007)</a:t>
            </a:r>
            <a:endParaRPr lang="en-US" dirty="0"/>
          </a:p>
          <a:p>
            <a:r>
              <a:rPr lang="en-US" dirty="0" smtClean="0"/>
              <a:t>Integrated with mission, vision, strategic plan.</a:t>
            </a:r>
          </a:p>
          <a:p>
            <a:r>
              <a:rPr lang="en-US" dirty="0"/>
              <a:t>Holistic – entire career considered</a:t>
            </a:r>
          </a:p>
          <a:p>
            <a:pPr lvl="1"/>
            <a:r>
              <a:rPr lang="en-US" dirty="0" smtClean="0"/>
              <a:t>Not</a:t>
            </a:r>
            <a:r>
              <a:rPr lang="en-US" i="1" dirty="0" smtClean="0"/>
              <a:t> just</a:t>
            </a:r>
            <a:r>
              <a:rPr lang="en-US" dirty="0" smtClean="0"/>
              <a:t> recruitment.</a:t>
            </a:r>
          </a:p>
          <a:p>
            <a:r>
              <a:rPr lang="en-US" dirty="0" smtClean="0"/>
              <a:t>Student success is an enrollment management function!</a:t>
            </a:r>
          </a:p>
        </p:txBody>
      </p:sp>
      <p:pic>
        <p:nvPicPr>
          <p:cNvPr id="5" name="Picture Placeholder 4"/>
          <p:cNvPicPr>
            <a:picLocks noGrp="1" noChangeAspect="1"/>
          </p:cNvPicPr>
          <p:nvPr>
            <p:ph type="pic" sz="quarter" idx="4294967295"/>
          </p:nvPr>
        </p:nvPicPr>
        <p:blipFill>
          <a:blip r:embed="rId2">
            <a:extLst>
              <a:ext uri="{28A0092B-C50C-407E-A947-70E740481C1C}">
                <a14:useLocalDpi xmlns:a14="http://schemas.microsoft.com/office/drawing/2010/main" val="0"/>
              </a:ext>
            </a:extLst>
          </a:blip>
          <a:srcRect l="16314" r="16314"/>
          <a:stretch>
            <a:fillRect/>
          </a:stretch>
        </p:blipFill>
        <p:spPr>
          <a:xfrm>
            <a:off x="5644051" y="0"/>
            <a:ext cx="3570287" cy="6858000"/>
          </a:xfrm>
        </p:spPr>
      </p:pic>
    </p:spTree>
    <p:extLst>
      <p:ext uri="{BB962C8B-B14F-4D97-AF65-F5344CB8AC3E}">
        <p14:creationId xmlns:p14="http://schemas.microsoft.com/office/powerpoint/2010/main" val="63648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Optimize Enrollment Management</a:t>
            </a:r>
            <a:endParaRPr lang="en-US" dirty="0"/>
          </a:p>
        </p:txBody>
      </p:sp>
      <p:sp>
        <p:nvSpPr>
          <p:cNvPr id="3" name="Text Placeholder 2"/>
          <p:cNvSpPr>
            <a:spLocks noGrp="1"/>
          </p:cNvSpPr>
          <p:nvPr>
            <p:ph type="body" sz="quarter" idx="10"/>
          </p:nvPr>
        </p:nvSpPr>
        <p:spPr/>
        <p:txBody>
          <a:bodyPr/>
          <a:lstStyle/>
          <a:p>
            <a:r>
              <a:rPr lang="en-US" dirty="0" smtClean="0"/>
              <a:t>SECTION TITLE GOES HERE IF NECESSARY</a:t>
            </a:r>
            <a:endParaRPr lang="en-US" dirty="0"/>
          </a:p>
        </p:txBody>
      </p:sp>
      <p:sp>
        <p:nvSpPr>
          <p:cNvPr id="4" name="Content Placeholder 3"/>
          <p:cNvSpPr>
            <a:spLocks noGrp="1"/>
          </p:cNvSpPr>
          <p:nvPr>
            <p:ph idx="1"/>
          </p:nvPr>
        </p:nvSpPr>
        <p:spPr>
          <a:xfrm>
            <a:off x="518824" y="1693896"/>
            <a:ext cx="8015594" cy="4119802"/>
          </a:xfrm>
        </p:spPr>
        <p:txBody>
          <a:bodyPr>
            <a:noAutofit/>
          </a:bodyPr>
          <a:lstStyle/>
          <a:p>
            <a:pPr marL="0" indent="0" algn="ctr">
              <a:buNone/>
            </a:pPr>
            <a:r>
              <a:rPr lang="en-US" sz="3200" i="1" dirty="0" smtClean="0"/>
              <a:t>“IUPUI </a:t>
            </a:r>
            <a:r>
              <a:rPr lang="en-US" sz="3200" i="1" dirty="0"/>
              <a:t>will create a strategic and coordinated enrollment management plan to attract, retain, and graduate better prepared, more diverse students who choose IUPUI first for its vibrant urban location, leading academic programs, and culture of learning in engagement with local, regional, national, and global communities</a:t>
            </a:r>
            <a:r>
              <a:rPr lang="en-US" sz="3200" i="1" dirty="0" smtClean="0"/>
              <a:t>.”</a:t>
            </a:r>
            <a:endParaRPr lang="en-US" sz="3200" i="1" dirty="0"/>
          </a:p>
        </p:txBody>
      </p:sp>
    </p:spTree>
    <p:extLst>
      <p:ext uri="{BB962C8B-B14F-4D97-AF65-F5344CB8AC3E}">
        <p14:creationId xmlns:p14="http://schemas.microsoft.com/office/powerpoint/2010/main" val="214401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Optimize Strategic Actions</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lstStyle/>
          <a:p>
            <a:r>
              <a:rPr lang="en-US" dirty="0"/>
              <a:t>Implement a strategic, proactive enrollment management plan to expand enrollment of undergraduate, graduate, and professional students at the Indianapolis campus and increase the number of degrees awarded at the baccalaureate and graduate/professional levels.</a:t>
            </a:r>
          </a:p>
          <a:p>
            <a:r>
              <a:rPr lang="en-US" dirty="0"/>
              <a:t>Shorten the length of time needed to complete an undergraduate degree.</a:t>
            </a:r>
          </a:p>
          <a:p>
            <a:r>
              <a:rPr lang="en-US" dirty="0"/>
              <a:t>Establish a Division of Enrollment Management led by a senior-level administrator charged with implementing the campus’s enrollment planning and management activities.</a:t>
            </a:r>
          </a:p>
          <a:p>
            <a:r>
              <a:rPr lang="en-US" dirty="0">
                <a:solidFill>
                  <a:srgbClr val="FF0000"/>
                </a:solidFill>
              </a:rPr>
              <a:t>Implement recruitment and retention strategies and ensure that the campus policies, processes, and data infrastructure necessary for accomplishing goals are in place.</a:t>
            </a:r>
          </a:p>
          <a:p>
            <a:endParaRPr lang="en-US" dirty="0"/>
          </a:p>
        </p:txBody>
      </p:sp>
    </p:spTree>
    <p:extLst>
      <p:ext uri="{BB962C8B-B14F-4D97-AF65-F5344CB8AC3E}">
        <p14:creationId xmlns:p14="http://schemas.microsoft.com/office/powerpoint/2010/main" val="2277226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IUPUI Institutional Research and Decision Support </a:t>
            </a:r>
            <a:r>
              <a:rPr lang="en-US" dirty="0" smtClean="0"/>
              <a:t>(IRDS) project </a:t>
            </a:r>
            <a:r>
              <a:rPr lang="en-US" dirty="0"/>
              <a:t>to assist with SEM</a:t>
            </a:r>
          </a:p>
        </p:txBody>
      </p:sp>
    </p:spTree>
    <p:extLst>
      <p:ext uri="{BB962C8B-B14F-4D97-AF65-F5344CB8AC3E}">
        <p14:creationId xmlns:p14="http://schemas.microsoft.com/office/powerpoint/2010/main" val="4153811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 360 project</a:t>
            </a:r>
            <a:endParaRPr lang="en-US" dirty="0"/>
          </a:p>
        </p:txBody>
      </p:sp>
      <p:sp>
        <p:nvSpPr>
          <p:cNvPr id="3" name="Text Placeholder 2"/>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lstStyle/>
          <a:p>
            <a:r>
              <a:rPr lang="en-US" dirty="0" smtClean="0"/>
              <a:t>Previous Microsoft Reporting Services</a:t>
            </a:r>
          </a:p>
          <a:p>
            <a:pPr lvl="1"/>
            <a:r>
              <a:rPr lang="en-US" dirty="0" smtClean="0"/>
              <a:t>Want something more interactive</a:t>
            </a:r>
            <a:endParaRPr lang="en-US" dirty="0"/>
          </a:p>
          <a:p>
            <a:r>
              <a:rPr lang="en-US" dirty="0"/>
              <a:t>Better back-end </a:t>
            </a:r>
            <a:r>
              <a:rPr lang="en-US" dirty="0" smtClean="0"/>
              <a:t>data</a:t>
            </a:r>
          </a:p>
          <a:p>
            <a:r>
              <a:rPr lang="en-US" dirty="0" smtClean="0"/>
              <a:t>Better drill down capability</a:t>
            </a:r>
          </a:p>
          <a:p>
            <a:pPr lvl="1"/>
            <a:r>
              <a:rPr lang="en-US" dirty="0" smtClean="0"/>
              <a:t>School/Program</a:t>
            </a:r>
          </a:p>
          <a:p>
            <a:pPr lvl="1"/>
            <a:r>
              <a:rPr lang="en-US" dirty="0" smtClean="0"/>
              <a:t>Demographics</a:t>
            </a:r>
          </a:p>
        </p:txBody>
      </p:sp>
    </p:spTree>
    <p:extLst>
      <p:ext uri="{BB962C8B-B14F-4D97-AF65-F5344CB8AC3E}">
        <p14:creationId xmlns:p14="http://schemas.microsoft.com/office/powerpoint/2010/main" val="35881082"/>
      </p:ext>
    </p:extLst>
  </p:cSld>
  <p:clrMapOvr>
    <a:masterClrMapping/>
  </p:clrMapOvr>
</p:sld>
</file>

<file path=ppt/theme/theme1.xml><?xml version="1.0" encoding="utf-8"?>
<a:theme xmlns:a="http://schemas.openxmlformats.org/drawingml/2006/main" name="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2E2B60D5-EA24-9349-9D48-6823D8F78998}" vid="{10002418-964A-4948-80A3-35FEB5D87F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purl.org/dc/dcmitype/"/>
    <ds:schemaRef ds:uri="http://schemas.microsoft.com/office/2006/documentManagement/types"/>
    <ds:schemaRef ds:uri="http://schemas.openxmlformats.org/package/2006/metadata/core-properties"/>
    <ds:schemaRef ds:uri="http://schemas.microsoft.com/sharepoint/v3/fields"/>
    <ds:schemaRef ds:uri="http://purl.org/dc/elements/1.1/"/>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IUPUIndianapolis-standard-template</Template>
  <TotalTime>345</TotalTime>
  <Words>735</Words>
  <Application>Microsoft Office PowerPoint</Application>
  <PresentationFormat>On-screen Show (4:3)</PresentationFormat>
  <Paragraphs>103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Main</vt:lpstr>
      <vt:lpstr>A Tableau Tool for Strategic Enrollment Management</vt:lpstr>
      <vt:lpstr>Our Presentation Today</vt:lpstr>
      <vt:lpstr>We did not do this alone! Thank You!</vt:lpstr>
      <vt:lpstr>What is Strategic Enrollment Management?</vt:lpstr>
      <vt:lpstr>What is Strategic Enrollment Management?</vt:lpstr>
      <vt:lpstr>Optimize Enrollment Management</vt:lpstr>
      <vt:lpstr>Optimize Strategic Actions</vt:lpstr>
      <vt:lpstr>IUPUI Institutional Research and Decision Support (IRDS) project to assist with SEM</vt:lpstr>
      <vt:lpstr>SEM 360 project</vt:lpstr>
      <vt:lpstr>SEM 360 project</vt:lpstr>
      <vt:lpstr>SEM 360 project</vt:lpstr>
      <vt:lpstr>Report Demonstration</vt:lpstr>
      <vt:lpstr>Admissions Point-in-Cycle</vt:lpstr>
      <vt:lpstr>Orientation Point-in-Cycle</vt:lpstr>
      <vt:lpstr>Course Enrollment Point-in-Cycle</vt:lpstr>
      <vt:lpstr>Course Enrollment Point-in-Cycle</vt:lpstr>
      <vt:lpstr>Course Enrollment Point-in-Cycle</vt:lpstr>
      <vt:lpstr>Next Steps</vt:lpstr>
      <vt:lpstr>Next Steps</vt:lpstr>
      <vt:lpstr>PowerPoint Presentation</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Unnecessarily extra long title of presentation</dc:title>
  <dc:creator>Graunke, Steven Scott</dc:creator>
  <cp:lastModifiedBy>Graunke, Steven Scott</cp:lastModifiedBy>
  <cp:revision>37</cp:revision>
  <cp:lastPrinted>2014-06-24T16:10:50Z</cp:lastPrinted>
  <dcterms:created xsi:type="dcterms:W3CDTF">2018-03-14T15:01:59Z</dcterms:created>
  <dcterms:modified xsi:type="dcterms:W3CDTF">2018-03-21T21:42:06Z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